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30"/>
  </p:notesMasterIdLst>
  <p:sldIdLst>
    <p:sldId id="256" r:id="rId2"/>
    <p:sldId id="257" r:id="rId3"/>
    <p:sldId id="259" r:id="rId4"/>
    <p:sldId id="2054" r:id="rId5"/>
    <p:sldId id="986" r:id="rId6"/>
    <p:sldId id="2055" r:id="rId7"/>
    <p:sldId id="272" r:id="rId8"/>
    <p:sldId id="441" r:id="rId9"/>
    <p:sldId id="2056" r:id="rId10"/>
    <p:sldId id="2057" r:id="rId11"/>
    <p:sldId id="2058" r:id="rId12"/>
    <p:sldId id="258" r:id="rId13"/>
    <p:sldId id="273" r:id="rId14"/>
    <p:sldId id="1457" r:id="rId15"/>
    <p:sldId id="2048" r:id="rId16"/>
    <p:sldId id="2045" r:id="rId17"/>
    <p:sldId id="2049" r:id="rId18"/>
    <p:sldId id="2050" r:id="rId19"/>
    <p:sldId id="2051" r:id="rId20"/>
    <p:sldId id="2052" r:id="rId21"/>
    <p:sldId id="2053" r:id="rId22"/>
    <p:sldId id="274" r:id="rId23"/>
    <p:sldId id="275" r:id="rId24"/>
    <p:sldId id="276" r:id="rId25"/>
    <p:sldId id="280" r:id="rId26"/>
    <p:sldId id="278" r:id="rId27"/>
    <p:sldId id="279" r:id="rId28"/>
    <p:sldId id="277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27T19:46:47.679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0,'1933'0,"-1913"0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27T19:47:04.467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0 109,'1484'0,"-1243"11,8 1,6-14,286 4,-392 8,15 1,-115-7,-1 1,58 15,18 2,451 32,11-34,-490-17,550-2,-395-25,-57 3,-158 17,45-12,-46 8,47-4,339-39,-273 32,17-3,-1-17,104-20,-233 55,-1 2,1 2,0 1,59 9,56 2,-73-13,-56 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27T19:47:18.304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0 346,'1020'-13,"575"2,-974 13,649-2,-377-56,-606 30,1617-48,-1083 78,635-4,-533-68,-854 61,72-10,4-24,199 3,-295 38,-1 2,-1 3,1 1,76 21,-30-6,53 6,0-7,187 3,412-27,-494-7,-8 0,-167 7,79-14,55-3,152 21,-181 1,-114 2,-1 2,-1 4,0 3,0 2,69 26,-56-16,1-3,1-3,107 9,-166-26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27T19:47:50.91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1,'1056'0,"-1034"0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27T19:48:01.647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1 148,'1890'0,"-1551"-11,-36 0,-106 0,15 0,42 13,294-3,-96-42,12 0,-256 36,689-5,343 37,-529-15,341-5,-695-5,-264 4,96 17,-16-1,279 2,-139-9,1239 15,-1454-28,111-11,7 0,99 12,-281-1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27T19:48:05.29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0,'6743'0,"-6717"0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27T19:48:14.65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0 241,'273'-1,"317"2,-127 37,-2 37,-251-38,-39-13,206 1,179-26,-226-3,161-19,-7-28,-134 13,340-24,7 37,319 43,460-31,-1286 5,587-54,-666 50,214 4,-234 8,1236-9,0-51,-912 25,177-12,-67 53,-323 3,693-3,-137-3,-243 18,-105-1,278 5,-90-26,-576 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27T19:49:41.72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1 169,'591'-2,"612"5,-511 41,-606-37,602 28,-473-37,260-35,-223 3,1050-116,-1262 147,397-24,-299 25,161 17,-163 0,978 77,-364-89,-5-63,-498 32,357 6,535 24,-654-3,-467 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314DC9-2181-486E-8655-F287C976FF39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E85CCE-652A-4460-85A4-5C310FCBCB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54153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C24804-9197-4767-ACBE-3634305F896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7600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pPr>
              <a:buFont typeface="Arial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E1C2FC-6E7B-4D3F-A502-3D6004568430}" type="slidenum">
              <a:rPr lang="en-GB" smtClean="0"/>
              <a:pPr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24281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29510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65744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.jpeg"/><Relationship Id="rId7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12/7/2023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12/7/2023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12/7/2023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12/7/2023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12/7/2023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12/7/2023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12/7/2023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12/7/2023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12/7/2023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12/7/2023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12/7/2023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12/7/2023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12/7/2023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12/7/2023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12/7/2023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12/7/2023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12/7/2023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1074" y="188414"/>
            <a:ext cx="2929032" cy="93394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6755" y="6251740"/>
            <a:ext cx="1182511" cy="383228"/>
          </a:xfrm>
          <a:prstGeom prst="rect">
            <a:avLst/>
          </a:prstGeom>
        </p:spPr>
      </p:pic>
      <p:sp>
        <p:nvSpPr>
          <p:cNvPr id="6" name="TextBox 5"/>
          <p:cNvSpPr txBox="1"/>
          <p:nvPr userDrawn="1"/>
        </p:nvSpPr>
        <p:spPr>
          <a:xfrm>
            <a:off x="627028" y="6357969"/>
            <a:ext cx="75508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327473"/>
                </a:solidFill>
              </a:rPr>
              <a:t>@</a:t>
            </a:r>
            <a:r>
              <a:rPr lang="en-GB" sz="1200" b="1" dirty="0">
                <a:solidFill>
                  <a:srgbClr val="327473"/>
                </a:solidFill>
                <a:latin typeface="Century Gothic" panose="020B0502020202020204" pitchFamily="34" charset="0"/>
              </a:rPr>
              <a:t>mobiusmathshub | www.mobiusmathshub.org.uk | </a:t>
            </a:r>
            <a:r>
              <a:rPr lang="en-GB" sz="1200" b="1" baseline="0" dirty="0">
                <a:solidFill>
                  <a:srgbClr val="327473"/>
                </a:solidFill>
                <a:latin typeface="Century Gothic" panose="020B0502020202020204" pitchFamily="34" charset="0"/>
              </a:rPr>
              <a:t>Email: info@mobiusmathshub.org.uk</a:t>
            </a:r>
            <a:endParaRPr lang="en-GB" sz="1200" b="1" dirty="0">
              <a:solidFill>
                <a:srgbClr val="327473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364" y="6286313"/>
            <a:ext cx="420309" cy="4203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3720" y="6286313"/>
            <a:ext cx="706585" cy="38742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11096832" y="6006031"/>
            <a:ext cx="913936" cy="70059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1AB1DDD-5556-4AF9-998A-FD8D8F06976C}"/>
              </a:ext>
            </a:extLst>
          </p:cNvPr>
          <p:cNvSpPr txBox="1"/>
          <p:nvPr userDrawn="1"/>
        </p:nvSpPr>
        <p:spPr>
          <a:xfrm>
            <a:off x="2272145" y="1582340"/>
            <a:ext cx="76477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1312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0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12/7/2023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  <p:sldLayoutId id="2147483674" r:id="rId18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customXml" Target="../ink/ink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customXml" Target="../ink/ink4.xml"/><Relationship Id="rId7" Type="http://schemas.openxmlformats.org/officeDocument/2006/relationships/customXml" Target="../ink/ink6.xml"/><Relationship Id="rId12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png"/><Relationship Id="rId11" Type="http://schemas.openxmlformats.org/officeDocument/2006/relationships/customXml" Target="../ink/ink8.xml"/><Relationship Id="rId5" Type="http://schemas.openxmlformats.org/officeDocument/2006/relationships/customXml" Target="../ink/ink5.xml"/><Relationship Id="rId10" Type="http://schemas.openxmlformats.org/officeDocument/2006/relationships/image" Target="../media/image10.png"/><Relationship Id="rId4" Type="http://schemas.openxmlformats.org/officeDocument/2006/relationships/image" Target="../media/image70.png"/><Relationship Id="rId9" Type="http://schemas.openxmlformats.org/officeDocument/2006/relationships/customXml" Target="../ink/ink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6A85DE-1F93-4F4E-B51D-404F4C0706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1534421"/>
          </a:xfrm>
        </p:spPr>
        <p:txBody>
          <a:bodyPr/>
          <a:lstStyle/>
          <a:p>
            <a:pPr algn="ctr"/>
            <a:r>
              <a:rPr lang="en-GB" dirty="0"/>
              <a:t>Maths Parents Workshop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F4258EB-705B-4867-B34F-E36B184185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95324" y="3634154"/>
            <a:ext cx="2002460" cy="861420"/>
          </a:xfrm>
        </p:spPr>
        <p:txBody>
          <a:bodyPr/>
          <a:lstStyle/>
          <a:p>
            <a:r>
              <a:rPr lang="en-GB" dirty="0"/>
              <a:t>December 2023 </a:t>
            </a:r>
          </a:p>
        </p:txBody>
      </p:sp>
    </p:spTree>
    <p:extLst>
      <p:ext uri="{BB962C8B-B14F-4D97-AF65-F5344CB8AC3E}">
        <p14:creationId xmlns:p14="http://schemas.microsoft.com/office/powerpoint/2010/main" val="8881617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543760-57B6-472E-8359-3FBAC2FB13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National Curriculum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8BC4BAB-31D9-44E5-A5F5-0E4293C0D8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383" y="2452882"/>
            <a:ext cx="11321143" cy="4439354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C0DD9A51-9DA9-4275-8EAA-C043EB2BAE90}"/>
                  </a:ext>
                </a:extLst>
              </p14:cNvPr>
              <p14:cNvContentPartPr/>
              <p14:nvPr/>
            </p14:nvContentPartPr>
            <p14:xfrm>
              <a:off x="2070966" y="3751388"/>
              <a:ext cx="703440" cy="3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C0DD9A51-9DA9-4275-8EAA-C043EB2BAE90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016966" y="3643388"/>
                <a:ext cx="81108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552337CD-8686-49E7-83DE-4B75E766B7DA}"/>
                  </a:ext>
                </a:extLst>
              </p14:cNvPr>
              <p14:cNvContentPartPr/>
              <p14:nvPr/>
            </p14:nvContentPartPr>
            <p14:xfrm>
              <a:off x="1000326" y="5001668"/>
              <a:ext cx="2750400" cy="10188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552337CD-8686-49E7-83DE-4B75E766B7DA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46326" y="4894028"/>
                <a:ext cx="2858040" cy="317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31BFDAFE-64AA-462B-AAF9-252DC86BA9BB}"/>
                  </a:ext>
                </a:extLst>
              </p14:cNvPr>
              <p14:cNvContentPartPr/>
              <p14:nvPr/>
            </p14:nvContentPartPr>
            <p14:xfrm>
              <a:off x="1508286" y="5838668"/>
              <a:ext cx="5643360" cy="1245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31BFDAFE-64AA-462B-AAF9-252DC86BA9BB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454286" y="5731028"/>
                <a:ext cx="5751000" cy="340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2626103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6E62C-49B5-4E6A-A6A9-75F63AF1DF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Maths at Battle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E639F32-A8E9-4ACF-8A8A-E76C853BDC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4240" y="2288698"/>
            <a:ext cx="10946674" cy="42545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3FE09E4E-187D-48A7-94BE-4F11FE3EBA98}"/>
                  </a:ext>
                </a:extLst>
              </p14:cNvPr>
              <p14:cNvContentPartPr/>
              <p14:nvPr/>
            </p14:nvContentPartPr>
            <p14:xfrm>
              <a:off x="2352486" y="4079348"/>
              <a:ext cx="388440" cy="3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3FE09E4E-187D-48A7-94BE-4F11FE3EBA98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298486" y="3971708"/>
                <a:ext cx="49608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0B10F727-4DB1-4A0B-88DF-69BBFA6FF0C4}"/>
                  </a:ext>
                </a:extLst>
              </p14:cNvPr>
              <p14:cNvContentPartPr/>
              <p14:nvPr/>
            </p14:nvContentPartPr>
            <p14:xfrm>
              <a:off x="4767006" y="4362308"/>
              <a:ext cx="4597200" cy="5364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0B10F727-4DB1-4A0B-88DF-69BBFA6FF0C4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713366" y="4254308"/>
                <a:ext cx="4704840" cy="269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494300E7-98A2-4D46-931B-4772F60E0AC7}"/>
                  </a:ext>
                </a:extLst>
              </p14:cNvPr>
              <p14:cNvContentPartPr/>
              <p14:nvPr/>
            </p14:nvContentPartPr>
            <p14:xfrm>
              <a:off x="961086" y="4775228"/>
              <a:ext cx="243720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494300E7-98A2-4D46-931B-4772F60E0AC7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907086" y="4667228"/>
                <a:ext cx="254484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D96DE93B-FD62-4813-90E7-E2B6B8638945}"/>
                  </a:ext>
                </a:extLst>
              </p14:cNvPr>
              <p14:cNvContentPartPr/>
              <p14:nvPr/>
            </p14:nvContentPartPr>
            <p14:xfrm>
              <a:off x="4142046" y="4696388"/>
              <a:ext cx="6625440" cy="1587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D96DE93B-FD62-4813-90E7-E2B6B8638945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4088046" y="4588388"/>
                <a:ext cx="6733080" cy="374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B8E85010-0693-4E18-B7DB-DF6707ADFE0E}"/>
                  </a:ext>
                </a:extLst>
              </p14:cNvPr>
              <p14:cNvContentPartPr/>
              <p14:nvPr/>
            </p14:nvContentPartPr>
            <p14:xfrm>
              <a:off x="4118646" y="6308828"/>
              <a:ext cx="4196520" cy="9216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B8E85010-0693-4E18-B7DB-DF6707ADFE0E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4065006" y="6201188"/>
                <a:ext cx="4304160" cy="307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8354529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BE0EA8-D237-44F9-AB1C-5B3BA96E9D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7816" y="893769"/>
            <a:ext cx="8761413" cy="706964"/>
          </a:xfrm>
        </p:spPr>
        <p:txBody>
          <a:bodyPr/>
          <a:lstStyle/>
          <a:p>
            <a:pPr algn="ctr"/>
            <a:r>
              <a:rPr lang="en-GB" dirty="0"/>
              <a:t>What is a good mathematician at Battle?</a:t>
            </a:r>
          </a:p>
        </p:txBody>
      </p:sp>
    </p:spTree>
    <p:extLst>
      <p:ext uri="{BB962C8B-B14F-4D97-AF65-F5344CB8AC3E}">
        <p14:creationId xmlns:p14="http://schemas.microsoft.com/office/powerpoint/2010/main" val="27419564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3B630F4-119E-418C-A95F-0B570487DC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6187691"/>
              </p:ext>
            </p:extLst>
          </p:nvPr>
        </p:nvGraphicFramePr>
        <p:xfrm>
          <a:off x="0" y="2"/>
          <a:ext cx="12192000" cy="58352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2">
                  <a:extLst>
                    <a:ext uri="{9D8B030D-6E8A-4147-A177-3AD203B41FA5}">
                      <a16:colId xmlns:a16="http://schemas.microsoft.com/office/drawing/2014/main" val="1108260105"/>
                    </a:ext>
                  </a:extLst>
                </a:gridCol>
                <a:gridCol w="7871518">
                  <a:extLst>
                    <a:ext uri="{9D8B030D-6E8A-4147-A177-3AD203B41FA5}">
                      <a16:colId xmlns:a16="http://schemas.microsoft.com/office/drawing/2014/main" val="3882784363"/>
                    </a:ext>
                  </a:extLst>
                </a:gridCol>
              </a:tblGrid>
              <a:tr h="692809">
                <a:tc gridSpan="2"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chemeClr val="tx1"/>
                          </a:solidFill>
                        </a:rPr>
                        <a:t>Mathematical children are…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1013387"/>
                  </a:ext>
                </a:extLst>
              </a:tr>
              <a:tr h="692809">
                <a:tc>
                  <a:txBody>
                    <a:bodyPr/>
                    <a:lstStyle/>
                    <a:p>
                      <a:r>
                        <a:rPr lang="en-GB" sz="1800" dirty="0"/>
                        <a:t>Patterns sniffers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Look for patterns in numbers. Curious about numbers. Show perseverance.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6686308"/>
                  </a:ext>
                </a:extLst>
              </a:tr>
              <a:tr h="692809">
                <a:tc>
                  <a:txBody>
                    <a:bodyPr/>
                    <a:lstStyle/>
                    <a:p>
                      <a:r>
                        <a:rPr lang="en-GB" sz="1800" dirty="0"/>
                        <a:t>Describers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Used to talking about maths, explaining their thinking and describing patterns and links.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8889741"/>
                  </a:ext>
                </a:extLst>
              </a:tr>
              <a:tr h="692809">
                <a:tc>
                  <a:txBody>
                    <a:bodyPr/>
                    <a:lstStyle/>
                    <a:p>
                      <a:r>
                        <a:rPr lang="en-GB" sz="1800" dirty="0"/>
                        <a:t>Conjecturers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Suggests reasons why things happen and willing to make a guess and experiment.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8097278"/>
                  </a:ext>
                </a:extLst>
              </a:tr>
              <a:tr h="692809">
                <a:tc>
                  <a:txBody>
                    <a:bodyPr/>
                    <a:lstStyle/>
                    <a:p>
                      <a:r>
                        <a:rPr lang="en-GB" sz="1800" dirty="0"/>
                        <a:t>Tinkerers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Willingness to try different things when problem solving and are curious asking ‘what if…’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396185"/>
                  </a:ext>
                </a:extLst>
              </a:tr>
              <a:tr h="985569">
                <a:tc>
                  <a:txBody>
                    <a:bodyPr/>
                    <a:lstStyle/>
                    <a:p>
                      <a:r>
                        <a:rPr lang="en-GB" sz="1800" dirty="0"/>
                        <a:t>Experimenters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Approach problem solving in a logical way, changing one variable when trying an idea. Are able to draw on many strategies. Ideas prompted by a conjecture.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755481"/>
                  </a:ext>
                </a:extLst>
              </a:tr>
              <a:tr h="692809">
                <a:tc>
                  <a:txBody>
                    <a:bodyPr/>
                    <a:lstStyle/>
                    <a:p>
                      <a:r>
                        <a:rPr lang="en-GB" sz="1800" dirty="0"/>
                        <a:t>Inventors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Develop new strategies and ideas through experimenting. Enjoy opportunities to be creative.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6960016"/>
                  </a:ext>
                </a:extLst>
              </a:tr>
              <a:tr h="692809">
                <a:tc>
                  <a:txBody>
                    <a:bodyPr/>
                    <a:lstStyle/>
                    <a:p>
                      <a:r>
                        <a:rPr lang="en-GB" sz="1800" dirty="0"/>
                        <a:t>Generalisers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Can apply what they know to new situations. Ask questions such as ‘does this always happen…?’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6011839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775948FF-808A-4ECF-B3A5-0B5B9F63DA19}"/>
              </a:ext>
            </a:extLst>
          </p:cNvPr>
          <p:cNvSpPr txBox="1"/>
          <p:nvPr/>
        </p:nvSpPr>
        <p:spPr>
          <a:xfrm>
            <a:off x="2135819" y="5173515"/>
            <a:ext cx="947617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GB" sz="1600" b="0" i="0" dirty="0">
              <a:solidFill>
                <a:srgbClr val="323232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sz="1600" dirty="0">
              <a:solidFill>
                <a:srgbClr val="323232"/>
              </a:solidFill>
              <a:latin typeface="Arial" panose="020B0604020202020204" pitchFamily="34" charset="0"/>
            </a:endParaRPr>
          </a:p>
          <a:p>
            <a:pPr algn="l"/>
            <a:endParaRPr lang="en-GB" sz="1600" b="0" i="0" dirty="0">
              <a:solidFill>
                <a:srgbClr val="323232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sz="1600" b="0" i="0" dirty="0">
                <a:solidFill>
                  <a:srgbClr val="323232"/>
                </a:solidFill>
                <a:effectLst/>
                <a:latin typeface="Arial" panose="020B0604020202020204" pitchFamily="34" charset="0"/>
              </a:rPr>
              <a:t>Habits of mind: an organising principle for the mathematics curriculum</a:t>
            </a:r>
          </a:p>
          <a:p>
            <a:pPr algn="l"/>
            <a:r>
              <a:rPr lang="en-GB" sz="1600" b="0" i="0" dirty="0" err="1">
                <a:solidFill>
                  <a:srgbClr val="323232"/>
                </a:solidFill>
                <a:effectLst/>
                <a:latin typeface="Arial" panose="020B0604020202020204" pitchFamily="34" charset="0"/>
              </a:rPr>
              <a:t>Cuoco</a:t>
            </a:r>
            <a:r>
              <a:rPr lang="en-GB" sz="1600" b="0" i="0" dirty="0">
                <a:solidFill>
                  <a:srgbClr val="323232"/>
                </a:solidFill>
                <a:effectLst/>
                <a:latin typeface="Arial" panose="020B0604020202020204" pitchFamily="34" charset="0"/>
              </a:rPr>
              <a:t>, Goldenberg &amp; Mark (2008)</a:t>
            </a:r>
          </a:p>
        </p:txBody>
      </p:sp>
    </p:spTree>
    <p:extLst>
      <p:ext uri="{BB962C8B-B14F-4D97-AF65-F5344CB8AC3E}">
        <p14:creationId xmlns:p14="http://schemas.microsoft.com/office/powerpoint/2010/main" val="8450682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8C3185-FD12-463D-B11A-2B8B2A6EA9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How do we help your children to achieve this?</a:t>
            </a:r>
          </a:p>
        </p:txBody>
      </p:sp>
    </p:spTree>
    <p:extLst>
      <p:ext uri="{BB962C8B-B14F-4D97-AF65-F5344CB8AC3E}">
        <p14:creationId xmlns:p14="http://schemas.microsoft.com/office/powerpoint/2010/main" val="6913020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D9B345-0E1E-48F8-8453-B73327D4C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5070" y="990115"/>
            <a:ext cx="4492490" cy="706964"/>
          </a:xfrm>
        </p:spPr>
        <p:txBody>
          <a:bodyPr/>
          <a:lstStyle/>
          <a:p>
            <a:pPr algn="r"/>
            <a:r>
              <a:rPr lang="en-GB" dirty="0"/>
              <a:t>Mastery Approach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73E4C5-56BC-4900-ABEE-E79858F83F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9003" y="2783040"/>
            <a:ext cx="6524625" cy="3295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8350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2231" y="664205"/>
            <a:ext cx="10972800" cy="1143000"/>
          </a:xfrm>
        </p:spPr>
        <p:txBody>
          <a:bodyPr>
            <a:normAutofit/>
          </a:bodyPr>
          <a:lstStyle/>
          <a:p>
            <a:r>
              <a:rPr lang="en-GB" sz="5400" dirty="0"/>
              <a:t>Small Steps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751851" y="1600201"/>
            <a:ext cx="6830549" cy="4525963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en-GB" sz="3000" dirty="0">
              <a:solidFill>
                <a:prstClr val="black"/>
              </a:solidFill>
            </a:endParaRPr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143339" y="777241"/>
            <a:ext cx="114390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buFont typeface="Arial" panose="020B0604020202020204" pitchFamily="34" charset="0"/>
              <a:buChar char="•"/>
            </a:pPr>
            <a:endParaRPr lang="en-GB" sz="2400" dirty="0"/>
          </a:p>
          <a:p>
            <a:endParaRPr lang="en-GB" sz="2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34491" y="2731166"/>
            <a:ext cx="3371850" cy="23336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17372" y="3123065"/>
            <a:ext cx="2215344" cy="17240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3417" y="2731166"/>
            <a:ext cx="2723499" cy="2710214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>
            <a:off x="3511454" y="3835403"/>
            <a:ext cx="361696" cy="0"/>
          </a:xfrm>
          <a:prstGeom prst="straightConnector1">
            <a:avLst/>
          </a:prstGeom>
          <a:ln w="539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7805429" y="3680934"/>
            <a:ext cx="361696" cy="0"/>
          </a:xfrm>
          <a:prstGeom prst="straightConnector1">
            <a:avLst/>
          </a:prstGeom>
          <a:ln w="539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5520170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2811D8-02B6-4D5F-BDD2-994B8D498B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Variation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9C58077-6D18-43AE-BC50-B7EAD54592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38400" y="2603500"/>
            <a:ext cx="3927956" cy="4116896"/>
          </a:xfrm>
        </p:spPr>
      </p:pic>
    </p:spTree>
    <p:extLst>
      <p:ext uri="{BB962C8B-B14F-4D97-AF65-F5344CB8AC3E}">
        <p14:creationId xmlns:p14="http://schemas.microsoft.com/office/powerpoint/2010/main" val="35018640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C6CC46-E3CC-4235-BB11-E9389C1C2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Representation and Structure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0708D2A-CA0D-4858-AA8D-0544DE21F5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20634" y="3168788"/>
            <a:ext cx="7950731" cy="2335155"/>
          </a:xfrm>
        </p:spPr>
      </p:pic>
    </p:spTree>
    <p:extLst>
      <p:ext uri="{BB962C8B-B14F-4D97-AF65-F5344CB8AC3E}">
        <p14:creationId xmlns:p14="http://schemas.microsoft.com/office/powerpoint/2010/main" val="17293878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DE2834-38A0-4508-B28D-185CF6522E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Mathematical Thinking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F479027-E0BA-411C-A114-9F4EB13245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26" y="2520241"/>
            <a:ext cx="4019550" cy="37528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AE7B519-BC35-48C3-BCE3-053C04269A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5207" y="2333090"/>
            <a:ext cx="6528009" cy="4462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6011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D9B345-0E1E-48F8-8453-B73327D4C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1377" y="942407"/>
            <a:ext cx="9202313" cy="706964"/>
          </a:xfrm>
        </p:spPr>
        <p:txBody>
          <a:bodyPr/>
          <a:lstStyle/>
          <a:p>
            <a:pPr algn="ctr"/>
            <a:r>
              <a:rPr lang="en-GB" dirty="0"/>
              <a:t>Mastery Approach 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CEDF8A3-FB3C-4ECF-B319-2945A1A304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877" y="2397979"/>
            <a:ext cx="5760563" cy="265857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FA2F497-4C4A-483D-859D-6E1D2FF5EC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3187" y="4845416"/>
            <a:ext cx="5004167" cy="1805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8875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D9B345-0E1E-48F8-8453-B73327D4C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2553" y="942407"/>
            <a:ext cx="8741137" cy="706964"/>
          </a:xfrm>
        </p:spPr>
        <p:txBody>
          <a:bodyPr/>
          <a:lstStyle/>
          <a:p>
            <a:pPr algn="ctr"/>
            <a:r>
              <a:rPr lang="en-GB" dirty="0"/>
              <a:t>Mastery Approach 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B427BC0-9626-47B9-9F18-4A6F34D713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2603" y="2369665"/>
            <a:ext cx="10206794" cy="243563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B56B0D2-1B4F-4809-A54B-4EEF4FE0EC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3286" y="4892590"/>
            <a:ext cx="3345267" cy="1873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008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A1D8C1AE-37D0-BDBD-77CF-0E9D419DDE99}"/>
              </a:ext>
            </a:extLst>
          </p:cNvPr>
          <p:cNvSpPr txBox="1">
            <a:spLocks/>
          </p:cNvSpPr>
          <p:nvPr/>
        </p:nvSpPr>
        <p:spPr>
          <a:xfrm>
            <a:off x="2612948" y="812400"/>
            <a:ext cx="10972800" cy="98211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585858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Mastering Number </a:t>
            </a:r>
          </a:p>
        </p:txBody>
      </p:sp>
      <p:sp>
        <p:nvSpPr>
          <p:cNvPr id="6" name="Title 2">
            <a:extLst>
              <a:ext uri="{FF2B5EF4-FFF2-40B4-BE49-F238E27FC236}">
                <a16:creationId xmlns:a16="http://schemas.microsoft.com/office/drawing/2014/main" id="{04173524-7DBE-9A52-F9E2-7EEC091732F8}"/>
              </a:ext>
            </a:extLst>
          </p:cNvPr>
          <p:cNvSpPr txBox="1">
            <a:spLocks/>
          </p:cNvSpPr>
          <p:nvPr/>
        </p:nvSpPr>
        <p:spPr>
          <a:xfrm>
            <a:off x="618165" y="1412777"/>
            <a:ext cx="10972800" cy="173383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585858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entury Gothic" panose="020B0502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7762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1590C083-8E87-5E2A-7A11-C01C391FB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652" y="294138"/>
            <a:ext cx="10972800" cy="982117"/>
          </a:xfrm>
        </p:spPr>
        <p:txBody>
          <a:bodyPr>
            <a:normAutofit/>
          </a:bodyPr>
          <a:lstStyle/>
          <a:p>
            <a:r>
              <a:rPr lang="en-US" sz="2800" b="0" dirty="0"/>
              <a:t>Fin makes some shapes with blocks. Which arrangements make square shapes?</a:t>
            </a:r>
            <a:endParaRPr lang="en-GB" sz="2800" b="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3944A4-613A-A873-A979-B497F8ACCDBA}"/>
              </a:ext>
            </a:extLst>
          </p:cNvPr>
          <p:cNvSpPr txBox="1"/>
          <p:nvPr/>
        </p:nvSpPr>
        <p:spPr bwMode="auto">
          <a:xfrm>
            <a:off x="10140317" y="2680185"/>
            <a:ext cx="510076" cy="707886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2CBDD"/>
              </a:buClr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Myriad Pro Semibold" charset="0"/>
                <a:cs typeface="Myriad Pro Semibold" charset="0"/>
                <a:sym typeface="Wingdings" panose="05000000000000000000" pitchFamily="2" charset="2"/>
              </a:rPr>
              <a:t>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ic Sans MS" panose="030F0702030302020204" pitchFamily="66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08257C0-3FF8-361A-497C-8A6680EEF1B5}"/>
              </a:ext>
            </a:extLst>
          </p:cNvPr>
          <p:cNvSpPr txBox="1"/>
          <p:nvPr/>
        </p:nvSpPr>
        <p:spPr bwMode="auto">
          <a:xfrm>
            <a:off x="2931151" y="4177959"/>
            <a:ext cx="587020" cy="707886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2CBDD"/>
              </a:buClr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omic Sans MS" panose="030F0702030302020204" pitchFamily="66" charset="0"/>
                <a:ea typeface="Myriad Pro Semibold" charset="0"/>
                <a:cs typeface="Myriad Pro Semibold" charset="0"/>
                <a:sym typeface="Wingdings" panose="05000000000000000000" pitchFamily="2" charset="2"/>
              </a:rPr>
              <a:t>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Comic Sans MS" panose="030F0702030302020204" pitchFamily="66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17CFE5-94C4-7B57-EC82-48BE4EB57081}"/>
              </a:ext>
            </a:extLst>
          </p:cNvPr>
          <p:cNvSpPr txBox="1"/>
          <p:nvPr/>
        </p:nvSpPr>
        <p:spPr bwMode="auto">
          <a:xfrm>
            <a:off x="7477255" y="5509946"/>
            <a:ext cx="510076" cy="707886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2CBDD"/>
              </a:buClr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Myriad Pro Semibold" charset="0"/>
                <a:cs typeface="Myriad Pro Semibold" charset="0"/>
                <a:sym typeface="Wingdings" panose="05000000000000000000" pitchFamily="2" charset="2"/>
              </a:rPr>
              <a:t>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ic Sans MS" panose="030F0702030302020204" pitchFamily="66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D47CC3-5410-B680-45A8-963881C303EC}"/>
              </a:ext>
            </a:extLst>
          </p:cNvPr>
          <p:cNvSpPr txBox="1"/>
          <p:nvPr/>
        </p:nvSpPr>
        <p:spPr bwMode="auto">
          <a:xfrm>
            <a:off x="5480019" y="4765688"/>
            <a:ext cx="587020" cy="707886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2CBDD"/>
              </a:buClr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omic Sans MS" panose="030F0702030302020204" pitchFamily="66" charset="0"/>
                <a:ea typeface="Myriad Pro Semibold" charset="0"/>
                <a:cs typeface="Myriad Pro Semibold" charset="0"/>
                <a:sym typeface="Wingdings" panose="05000000000000000000" pitchFamily="2" charset="2"/>
              </a:rPr>
              <a:t>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Comic Sans MS" panose="030F0702030302020204" pitchFamily="66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1F5130-8B7D-D29E-8236-AF8141D9FF3C}"/>
              </a:ext>
            </a:extLst>
          </p:cNvPr>
          <p:cNvSpPr txBox="1"/>
          <p:nvPr/>
        </p:nvSpPr>
        <p:spPr bwMode="auto">
          <a:xfrm>
            <a:off x="1509990" y="4876488"/>
            <a:ext cx="510076" cy="707886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2CBDD"/>
              </a:buClr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Myriad Pro Semibold" charset="0"/>
                <a:cs typeface="Myriad Pro Semibold" charset="0"/>
                <a:sym typeface="Wingdings" panose="05000000000000000000" pitchFamily="2" charset="2"/>
              </a:rPr>
              <a:t>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ic Sans MS" panose="030F0702030302020204" pitchFamily="66" charset="0"/>
              <a:ea typeface="Myriad Pro Semibold" charset="0"/>
              <a:cs typeface="Myriad Pro Semibold" charset="0"/>
            </a:endParaRPr>
          </a:p>
        </p:txBody>
      </p:sp>
      <p:pic>
        <p:nvPicPr>
          <p:cNvPr id="18" name="Picture 17" descr="A picture containing text&#10;&#10;Description automatically generated">
            <a:extLst>
              <a:ext uri="{FF2B5EF4-FFF2-40B4-BE49-F238E27FC236}">
                <a16:creationId xmlns:a16="http://schemas.microsoft.com/office/drawing/2014/main" id="{BD414E2C-5007-EC40-DF30-B9143979202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725"/>
          <a:stretch/>
        </p:blipFill>
        <p:spPr>
          <a:xfrm>
            <a:off x="10807782" y="625903"/>
            <a:ext cx="656949" cy="823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E581207-8EF2-06B1-DA7D-EA2245C3AE2D}"/>
              </a:ext>
            </a:extLst>
          </p:cNvPr>
          <p:cNvSpPr/>
          <p:nvPr/>
        </p:nvSpPr>
        <p:spPr>
          <a:xfrm>
            <a:off x="2931151" y="3506679"/>
            <a:ext cx="540000" cy="540000"/>
          </a:xfrm>
          <a:prstGeom prst="rect">
            <a:avLst/>
          </a:prstGeom>
          <a:solidFill>
            <a:srgbClr val="F32128"/>
          </a:solidFill>
          <a:ln w="19050">
            <a:solidFill>
              <a:schemeClr val="accent4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923AE261-011B-51AF-E00E-183EF82FB55B}"/>
              </a:ext>
            </a:extLst>
          </p:cNvPr>
          <p:cNvGrpSpPr/>
          <p:nvPr/>
        </p:nvGrpSpPr>
        <p:grpSpPr>
          <a:xfrm>
            <a:off x="9060317" y="2148487"/>
            <a:ext cx="2674414" cy="540000"/>
            <a:chOff x="8751846" y="1979312"/>
            <a:chExt cx="2674414" cy="540000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2F9A1099-7603-55BE-44AC-E8151FA6A4BB}"/>
                </a:ext>
              </a:extLst>
            </p:cNvPr>
            <p:cNvSpPr/>
            <p:nvPr/>
          </p:nvSpPr>
          <p:spPr>
            <a:xfrm>
              <a:off x="9291846" y="1979312"/>
              <a:ext cx="540000" cy="540000"/>
            </a:xfrm>
            <a:prstGeom prst="rect">
              <a:avLst/>
            </a:prstGeom>
            <a:solidFill>
              <a:srgbClr val="31C5E0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AA3034CB-910E-B56F-BC12-40E64C3E3865}"/>
                </a:ext>
              </a:extLst>
            </p:cNvPr>
            <p:cNvSpPr/>
            <p:nvPr/>
          </p:nvSpPr>
          <p:spPr>
            <a:xfrm>
              <a:off x="8751846" y="1979312"/>
              <a:ext cx="540000" cy="540000"/>
            </a:xfrm>
            <a:prstGeom prst="rect">
              <a:avLst/>
            </a:prstGeom>
            <a:solidFill>
              <a:srgbClr val="31C5E0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9DF74DC3-D5C6-92ED-8071-305DC77C1EDC}"/>
                </a:ext>
              </a:extLst>
            </p:cNvPr>
            <p:cNvSpPr/>
            <p:nvPr/>
          </p:nvSpPr>
          <p:spPr>
            <a:xfrm>
              <a:off x="10346260" y="1979312"/>
              <a:ext cx="540000" cy="540000"/>
            </a:xfrm>
            <a:prstGeom prst="rect">
              <a:avLst/>
            </a:prstGeom>
            <a:solidFill>
              <a:srgbClr val="31C5E0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EBBFFC67-3CEB-18EB-F035-9AFDCF2462BD}"/>
                </a:ext>
              </a:extLst>
            </p:cNvPr>
            <p:cNvSpPr/>
            <p:nvPr/>
          </p:nvSpPr>
          <p:spPr>
            <a:xfrm>
              <a:off x="9831846" y="1979312"/>
              <a:ext cx="540000" cy="540000"/>
            </a:xfrm>
            <a:prstGeom prst="rect">
              <a:avLst/>
            </a:prstGeom>
            <a:solidFill>
              <a:srgbClr val="31C5E0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EAF28CDA-FBA2-247E-95CE-F98256A4B406}"/>
                </a:ext>
              </a:extLst>
            </p:cNvPr>
            <p:cNvSpPr/>
            <p:nvPr/>
          </p:nvSpPr>
          <p:spPr>
            <a:xfrm>
              <a:off x="10886260" y="1979312"/>
              <a:ext cx="540000" cy="540000"/>
            </a:xfrm>
            <a:prstGeom prst="rect">
              <a:avLst/>
            </a:prstGeom>
            <a:solidFill>
              <a:srgbClr val="31C5E0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FD10F498-E089-3A48-8965-BDF436D474D5}"/>
              </a:ext>
            </a:extLst>
          </p:cNvPr>
          <p:cNvGrpSpPr/>
          <p:nvPr/>
        </p:nvGrpSpPr>
        <p:grpSpPr>
          <a:xfrm>
            <a:off x="6923075" y="4495688"/>
            <a:ext cx="1618435" cy="1080000"/>
            <a:chOff x="7011926" y="4491910"/>
            <a:chExt cx="1618435" cy="1080000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5E86918F-6306-E1AF-FD8E-E80FE4AB5792}"/>
                </a:ext>
              </a:extLst>
            </p:cNvPr>
            <p:cNvSpPr/>
            <p:nvPr/>
          </p:nvSpPr>
          <p:spPr>
            <a:xfrm>
              <a:off x="7011926" y="5031910"/>
              <a:ext cx="540000" cy="540000"/>
            </a:xfrm>
            <a:prstGeom prst="rect">
              <a:avLst/>
            </a:prstGeom>
            <a:solidFill>
              <a:srgbClr val="44DB00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CD5EEB39-B30E-4CD7-3C40-299A0CFDA623}"/>
                </a:ext>
              </a:extLst>
            </p:cNvPr>
            <p:cNvSpPr/>
            <p:nvPr/>
          </p:nvSpPr>
          <p:spPr>
            <a:xfrm>
              <a:off x="7553491" y="5031910"/>
              <a:ext cx="540000" cy="540000"/>
            </a:xfrm>
            <a:prstGeom prst="rect">
              <a:avLst/>
            </a:prstGeom>
            <a:solidFill>
              <a:srgbClr val="44DB00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30AD3799-9F97-55E2-4906-45182FC53E48}"/>
                </a:ext>
              </a:extLst>
            </p:cNvPr>
            <p:cNvSpPr/>
            <p:nvPr/>
          </p:nvSpPr>
          <p:spPr>
            <a:xfrm>
              <a:off x="8090361" y="5031910"/>
              <a:ext cx="540000" cy="540000"/>
            </a:xfrm>
            <a:prstGeom prst="rect">
              <a:avLst/>
            </a:prstGeom>
            <a:solidFill>
              <a:srgbClr val="44DB00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2D6015C7-5F86-D4FE-6541-F4DCA006A9E8}"/>
                </a:ext>
              </a:extLst>
            </p:cNvPr>
            <p:cNvSpPr/>
            <p:nvPr/>
          </p:nvSpPr>
          <p:spPr>
            <a:xfrm>
              <a:off x="8090361" y="4491910"/>
              <a:ext cx="540000" cy="540000"/>
            </a:xfrm>
            <a:prstGeom prst="rect">
              <a:avLst/>
            </a:prstGeom>
            <a:solidFill>
              <a:srgbClr val="44DB00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222C3C08-C323-3762-5421-4BCEF57078E7}"/>
              </a:ext>
            </a:extLst>
          </p:cNvPr>
          <p:cNvGrpSpPr/>
          <p:nvPr/>
        </p:nvGrpSpPr>
        <p:grpSpPr>
          <a:xfrm>
            <a:off x="5239391" y="3601745"/>
            <a:ext cx="1076870" cy="1080000"/>
            <a:chOff x="5239391" y="3601745"/>
            <a:chExt cx="1076870" cy="1080000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32900529-08FD-F80A-7795-F8C20F796A5D}"/>
                </a:ext>
              </a:extLst>
            </p:cNvPr>
            <p:cNvSpPr/>
            <p:nvPr/>
          </p:nvSpPr>
          <p:spPr>
            <a:xfrm>
              <a:off x="5242375" y="3601745"/>
              <a:ext cx="540000" cy="540000"/>
            </a:xfrm>
            <a:prstGeom prst="rect">
              <a:avLst/>
            </a:prstGeom>
            <a:solidFill>
              <a:srgbClr val="44DB00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4D93044B-30B1-0C0B-C830-402BCD8118FF}"/>
                </a:ext>
              </a:extLst>
            </p:cNvPr>
            <p:cNvSpPr/>
            <p:nvPr/>
          </p:nvSpPr>
          <p:spPr>
            <a:xfrm>
              <a:off x="5239391" y="4141745"/>
              <a:ext cx="540000" cy="540000"/>
            </a:xfrm>
            <a:prstGeom prst="rect">
              <a:avLst/>
            </a:prstGeom>
            <a:solidFill>
              <a:srgbClr val="44DB00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0C93B355-F1F3-4F79-857B-5C3129D3EA47}"/>
                </a:ext>
              </a:extLst>
            </p:cNvPr>
            <p:cNvSpPr/>
            <p:nvPr/>
          </p:nvSpPr>
          <p:spPr>
            <a:xfrm>
              <a:off x="5776261" y="4141745"/>
              <a:ext cx="540000" cy="540000"/>
            </a:xfrm>
            <a:prstGeom prst="rect">
              <a:avLst/>
            </a:prstGeom>
            <a:solidFill>
              <a:srgbClr val="44DB00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7665FEFD-3679-5634-5193-84FD083A20D6}"/>
                </a:ext>
              </a:extLst>
            </p:cNvPr>
            <p:cNvSpPr/>
            <p:nvPr/>
          </p:nvSpPr>
          <p:spPr>
            <a:xfrm>
              <a:off x="5776261" y="3601745"/>
              <a:ext cx="540000" cy="540000"/>
            </a:xfrm>
            <a:prstGeom prst="rect">
              <a:avLst/>
            </a:prstGeom>
            <a:solidFill>
              <a:srgbClr val="44DB00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7AA57B01-8191-852B-158D-EA2C7954EEAC}"/>
              </a:ext>
            </a:extLst>
          </p:cNvPr>
          <p:cNvGrpSpPr/>
          <p:nvPr/>
        </p:nvGrpSpPr>
        <p:grpSpPr>
          <a:xfrm>
            <a:off x="707610" y="3776679"/>
            <a:ext cx="2155305" cy="1080000"/>
            <a:chOff x="280033" y="3761094"/>
            <a:chExt cx="2155305" cy="1080000"/>
          </a:xfrm>
          <a:solidFill>
            <a:srgbClr val="F831AA"/>
          </a:solidFill>
        </p:grpSpPr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EA8978DB-AA80-B70A-508B-81A35B25CAA9}"/>
                </a:ext>
              </a:extLst>
            </p:cNvPr>
            <p:cNvSpPr/>
            <p:nvPr/>
          </p:nvSpPr>
          <p:spPr>
            <a:xfrm>
              <a:off x="280033" y="3761094"/>
              <a:ext cx="540000" cy="540000"/>
            </a:xfrm>
            <a:prstGeom prst="rect">
              <a:avLst/>
            </a:prstGeom>
            <a:grpFill/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7C32FE9D-0B3B-93BA-7706-E9C20BDC00D8}"/>
                </a:ext>
              </a:extLst>
            </p:cNvPr>
            <p:cNvSpPr/>
            <p:nvPr/>
          </p:nvSpPr>
          <p:spPr>
            <a:xfrm>
              <a:off x="281598" y="4301094"/>
              <a:ext cx="540000" cy="540000"/>
            </a:xfrm>
            <a:prstGeom prst="rect">
              <a:avLst/>
            </a:prstGeom>
            <a:grpFill/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B9E2DDE7-4D56-09FF-E91A-20A7FCC7C986}"/>
                </a:ext>
              </a:extLst>
            </p:cNvPr>
            <p:cNvSpPr/>
            <p:nvPr/>
          </p:nvSpPr>
          <p:spPr>
            <a:xfrm>
              <a:off x="818468" y="4301094"/>
              <a:ext cx="540000" cy="540000"/>
            </a:xfrm>
            <a:prstGeom prst="rect">
              <a:avLst/>
            </a:prstGeom>
            <a:grpFill/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E8CEEF34-4137-50EA-2D1F-FB1E248EC073}"/>
                </a:ext>
              </a:extLst>
            </p:cNvPr>
            <p:cNvSpPr/>
            <p:nvPr/>
          </p:nvSpPr>
          <p:spPr>
            <a:xfrm>
              <a:off x="818468" y="3761094"/>
              <a:ext cx="540000" cy="540000"/>
            </a:xfrm>
            <a:prstGeom prst="rect">
              <a:avLst/>
            </a:prstGeom>
            <a:grpFill/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33E6AC4D-A256-5F1B-B17F-FCCB068F59FC}"/>
                </a:ext>
              </a:extLst>
            </p:cNvPr>
            <p:cNvSpPr/>
            <p:nvPr/>
          </p:nvSpPr>
          <p:spPr>
            <a:xfrm>
              <a:off x="1356903" y="3761094"/>
              <a:ext cx="540000" cy="540000"/>
            </a:xfrm>
            <a:prstGeom prst="rect">
              <a:avLst/>
            </a:prstGeom>
            <a:grpFill/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451CA958-5DA4-28CB-EC53-7EF5167D0779}"/>
                </a:ext>
              </a:extLst>
            </p:cNvPr>
            <p:cNvSpPr/>
            <p:nvPr/>
          </p:nvSpPr>
          <p:spPr>
            <a:xfrm>
              <a:off x="1358468" y="4301094"/>
              <a:ext cx="540000" cy="540000"/>
            </a:xfrm>
            <a:prstGeom prst="rect">
              <a:avLst/>
            </a:prstGeom>
            <a:grpFill/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83F8826F-8D01-2CF5-9403-B66526CF2943}"/>
                </a:ext>
              </a:extLst>
            </p:cNvPr>
            <p:cNvSpPr/>
            <p:nvPr/>
          </p:nvSpPr>
          <p:spPr>
            <a:xfrm>
              <a:off x="1895338" y="4301094"/>
              <a:ext cx="540000" cy="540000"/>
            </a:xfrm>
            <a:prstGeom prst="rect">
              <a:avLst/>
            </a:prstGeom>
            <a:grpFill/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8B9B9F88-C4C6-BB93-0500-C54B5942FE21}"/>
                </a:ext>
              </a:extLst>
            </p:cNvPr>
            <p:cNvSpPr/>
            <p:nvPr/>
          </p:nvSpPr>
          <p:spPr>
            <a:xfrm>
              <a:off x="1895338" y="3761094"/>
              <a:ext cx="540000" cy="540000"/>
            </a:xfrm>
            <a:prstGeom prst="rect">
              <a:avLst/>
            </a:prstGeom>
            <a:grpFill/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68" name="Group 67">
            <a:extLst>
              <a:ext uri="{FF2B5EF4-FFF2-40B4-BE49-F238E27FC236}">
                <a16:creationId xmlns:a16="http://schemas.microsoft.com/office/drawing/2014/main" id="{7938F58E-4B47-449C-2746-C4E9760F7705}"/>
              </a:ext>
            </a:extLst>
          </p:cNvPr>
          <p:cNvGrpSpPr/>
          <p:nvPr/>
        </p:nvGrpSpPr>
        <p:grpSpPr>
          <a:xfrm>
            <a:off x="6610658" y="1189012"/>
            <a:ext cx="2158480" cy="2160000"/>
            <a:chOff x="6613833" y="1189012"/>
            <a:chExt cx="2158480" cy="2160000"/>
          </a:xfrm>
        </p:grpSpPr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D42B6A73-D53F-BBF8-F527-2FE03F62F6C9}"/>
                </a:ext>
              </a:extLst>
            </p:cNvPr>
            <p:cNvSpPr/>
            <p:nvPr/>
          </p:nvSpPr>
          <p:spPr>
            <a:xfrm>
              <a:off x="6616677" y="226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F01C9647-B136-0F69-2087-BC9D35515565}"/>
                </a:ext>
              </a:extLst>
            </p:cNvPr>
            <p:cNvSpPr/>
            <p:nvPr/>
          </p:nvSpPr>
          <p:spPr>
            <a:xfrm>
              <a:off x="6618242" y="280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43D15240-7464-757E-0D99-EB79D381DA99}"/>
                </a:ext>
              </a:extLst>
            </p:cNvPr>
            <p:cNvSpPr/>
            <p:nvPr/>
          </p:nvSpPr>
          <p:spPr>
            <a:xfrm>
              <a:off x="7155112" y="280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CA76370F-9758-2F72-764B-8FC0CB834555}"/>
                </a:ext>
              </a:extLst>
            </p:cNvPr>
            <p:cNvSpPr/>
            <p:nvPr/>
          </p:nvSpPr>
          <p:spPr>
            <a:xfrm>
              <a:off x="7155112" y="226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5A5A69E8-019A-2E59-3ED7-0DCF1152FF46}"/>
                </a:ext>
              </a:extLst>
            </p:cNvPr>
            <p:cNvSpPr/>
            <p:nvPr/>
          </p:nvSpPr>
          <p:spPr>
            <a:xfrm>
              <a:off x="7693547" y="226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7C172D5D-2783-9B13-47C2-B3E90F87AEED}"/>
                </a:ext>
              </a:extLst>
            </p:cNvPr>
            <p:cNvSpPr/>
            <p:nvPr/>
          </p:nvSpPr>
          <p:spPr>
            <a:xfrm>
              <a:off x="7695112" y="280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E95227DA-1072-2599-1F1F-3248D3D15EC4}"/>
                </a:ext>
              </a:extLst>
            </p:cNvPr>
            <p:cNvSpPr/>
            <p:nvPr/>
          </p:nvSpPr>
          <p:spPr>
            <a:xfrm>
              <a:off x="8231982" y="280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A85DD828-4F45-97F4-4DF0-0886053725B0}"/>
                </a:ext>
              </a:extLst>
            </p:cNvPr>
            <p:cNvSpPr/>
            <p:nvPr/>
          </p:nvSpPr>
          <p:spPr>
            <a:xfrm>
              <a:off x="8231982" y="226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70667ECF-EB80-A158-9B08-60A983B17EB4}"/>
                </a:ext>
              </a:extLst>
            </p:cNvPr>
            <p:cNvSpPr/>
            <p:nvPr/>
          </p:nvSpPr>
          <p:spPr>
            <a:xfrm>
              <a:off x="6613833" y="118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7DB3FEF2-A32E-6ABA-DE98-300CB3017B64}"/>
                </a:ext>
              </a:extLst>
            </p:cNvPr>
            <p:cNvSpPr/>
            <p:nvPr/>
          </p:nvSpPr>
          <p:spPr>
            <a:xfrm>
              <a:off x="6615398" y="172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A1848B40-6626-1ED2-8815-09B8802E3BA8}"/>
                </a:ext>
              </a:extLst>
            </p:cNvPr>
            <p:cNvSpPr/>
            <p:nvPr/>
          </p:nvSpPr>
          <p:spPr>
            <a:xfrm>
              <a:off x="7152268" y="172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87EC8F0D-1EB2-6F14-B7C0-9BC0251198CB}"/>
                </a:ext>
              </a:extLst>
            </p:cNvPr>
            <p:cNvSpPr/>
            <p:nvPr/>
          </p:nvSpPr>
          <p:spPr>
            <a:xfrm>
              <a:off x="7152268" y="118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16D4E7CE-B167-8DE4-8C9A-733E6FCF85A9}"/>
                </a:ext>
              </a:extLst>
            </p:cNvPr>
            <p:cNvSpPr/>
            <p:nvPr/>
          </p:nvSpPr>
          <p:spPr>
            <a:xfrm>
              <a:off x="7693878" y="118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D46877EA-61B4-0EFD-701B-58894BD4F74B}"/>
                </a:ext>
              </a:extLst>
            </p:cNvPr>
            <p:cNvSpPr/>
            <p:nvPr/>
          </p:nvSpPr>
          <p:spPr>
            <a:xfrm>
              <a:off x="7695443" y="172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CC2D5814-EAF5-5940-F601-619F60830DCB}"/>
                </a:ext>
              </a:extLst>
            </p:cNvPr>
            <p:cNvSpPr/>
            <p:nvPr/>
          </p:nvSpPr>
          <p:spPr>
            <a:xfrm>
              <a:off x="8232313" y="172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96421140-F850-EEC3-7456-FEF288A52EC7}"/>
                </a:ext>
              </a:extLst>
            </p:cNvPr>
            <p:cNvSpPr/>
            <p:nvPr/>
          </p:nvSpPr>
          <p:spPr>
            <a:xfrm>
              <a:off x="8232313" y="118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69" name="TextBox 68">
            <a:extLst>
              <a:ext uri="{FF2B5EF4-FFF2-40B4-BE49-F238E27FC236}">
                <a16:creationId xmlns:a16="http://schemas.microsoft.com/office/drawing/2014/main" id="{89329C25-C585-A1C8-E4C0-C22F337BF7C3}"/>
              </a:ext>
            </a:extLst>
          </p:cNvPr>
          <p:cNvSpPr txBox="1"/>
          <p:nvPr/>
        </p:nvSpPr>
        <p:spPr bwMode="auto">
          <a:xfrm>
            <a:off x="7375047" y="3316141"/>
            <a:ext cx="587020" cy="707886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2CBDD"/>
              </a:buClr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omic Sans MS" panose="030F0702030302020204" pitchFamily="66" charset="0"/>
                <a:ea typeface="Myriad Pro Semibold" charset="0"/>
                <a:cs typeface="Myriad Pro Semibold" charset="0"/>
                <a:sym typeface="Wingdings" panose="05000000000000000000" pitchFamily="2" charset="2"/>
              </a:rPr>
              <a:t>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Comic Sans MS" panose="030F0702030302020204" pitchFamily="66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C60CE5DA-5414-6177-A66D-1E2A263EEEBB}"/>
              </a:ext>
            </a:extLst>
          </p:cNvPr>
          <p:cNvSpPr txBox="1"/>
          <p:nvPr/>
        </p:nvSpPr>
        <p:spPr bwMode="auto">
          <a:xfrm>
            <a:off x="9938101" y="5156003"/>
            <a:ext cx="587020" cy="707886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2CBDD"/>
              </a:buClr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omic Sans MS" panose="030F0702030302020204" pitchFamily="66" charset="0"/>
                <a:ea typeface="Myriad Pro Semibold" charset="0"/>
                <a:cs typeface="Myriad Pro Semibold" charset="0"/>
                <a:sym typeface="Wingdings" panose="05000000000000000000" pitchFamily="2" charset="2"/>
              </a:rPr>
              <a:t>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Comic Sans MS" panose="030F0702030302020204" pitchFamily="66" charset="0"/>
              <a:ea typeface="Myriad Pro Semibold" charset="0"/>
              <a:cs typeface="Myriad Pro Semibold" charset="0"/>
            </a:endParaRPr>
          </a:p>
        </p:txBody>
      </p:sp>
      <p:grpSp>
        <p:nvGrpSpPr>
          <p:cNvPr id="97" name="Group 96">
            <a:extLst>
              <a:ext uri="{FF2B5EF4-FFF2-40B4-BE49-F238E27FC236}">
                <a16:creationId xmlns:a16="http://schemas.microsoft.com/office/drawing/2014/main" id="{3FE92C32-4BAD-972F-8847-DE44630EAA41}"/>
              </a:ext>
            </a:extLst>
          </p:cNvPr>
          <p:cNvGrpSpPr/>
          <p:nvPr/>
        </p:nvGrpSpPr>
        <p:grpSpPr>
          <a:xfrm>
            <a:off x="3909040" y="3415688"/>
            <a:ext cx="540000" cy="1620000"/>
            <a:chOff x="3909040" y="3415688"/>
            <a:chExt cx="540000" cy="1620000"/>
          </a:xfrm>
        </p:grpSpPr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6EE30A9B-25DC-21BB-F0FF-690EB156B127}"/>
                </a:ext>
              </a:extLst>
            </p:cNvPr>
            <p:cNvSpPr/>
            <p:nvPr/>
          </p:nvSpPr>
          <p:spPr>
            <a:xfrm rot="16200000">
              <a:off x="3909040" y="3955688"/>
              <a:ext cx="540000" cy="540000"/>
            </a:xfrm>
            <a:prstGeom prst="rect">
              <a:avLst/>
            </a:prstGeom>
            <a:solidFill>
              <a:srgbClr val="E7D612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3DD3AC94-027F-14C3-99C3-6A7290F87637}"/>
                </a:ext>
              </a:extLst>
            </p:cNvPr>
            <p:cNvSpPr/>
            <p:nvPr/>
          </p:nvSpPr>
          <p:spPr>
            <a:xfrm rot="16200000">
              <a:off x="3909040" y="4495688"/>
              <a:ext cx="540000" cy="540000"/>
            </a:xfrm>
            <a:prstGeom prst="rect">
              <a:avLst/>
            </a:prstGeom>
            <a:solidFill>
              <a:srgbClr val="E7D612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D1151A2C-5E5A-6DD2-6181-6C23EA0094B3}"/>
                </a:ext>
              </a:extLst>
            </p:cNvPr>
            <p:cNvSpPr/>
            <p:nvPr/>
          </p:nvSpPr>
          <p:spPr>
            <a:xfrm rot="16200000">
              <a:off x="3909040" y="3415688"/>
              <a:ext cx="540000" cy="540000"/>
            </a:xfrm>
            <a:prstGeom prst="rect">
              <a:avLst/>
            </a:prstGeom>
            <a:solidFill>
              <a:srgbClr val="E7D612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98" name="TextBox 97">
            <a:extLst>
              <a:ext uri="{FF2B5EF4-FFF2-40B4-BE49-F238E27FC236}">
                <a16:creationId xmlns:a16="http://schemas.microsoft.com/office/drawing/2014/main" id="{3008110A-B4EE-1E67-550C-1E0431550E9F}"/>
              </a:ext>
            </a:extLst>
          </p:cNvPr>
          <p:cNvSpPr txBox="1"/>
          <p:nvPr/>
        </p:nvSpPr>
        <p:spPr bwMode="auto">
          <a:xfrm>
            <a:off x="3915293" y="4951745"/>
            <a:ext cx="510076" cy="707886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2CBDD"/>
              </a:buClr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Myriad Pro Semibold" charset="0"/>
                <a:cs typeface="Myriad Pro Semibold" charset="0"/>
                <a:sym typeface="Wingdings" panose="05000000000000000000" pitchFamily="2" charset="2"/>
              </a:rPr>
              <a:t>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ic Sans MS" panose="030F0702030302020204" pitchFamily="66" charset="0"/>
              <a:ea typeface="Myriad Pro Semibold" charset="0"/>
              <a:cs typeface="Myriad Pro Semibold" charset="0"/>
            </a:endParaRPr>
          </a:p>
        </p:txBody>
      </p:sp>
      <p:grpSp>
        <p:nvGrpSpPr>
          <p:cNvPr id="105" name="Group 104">
            <a:extLst>
              <a:ext uri="{FF2B5EF4-FFF2-40B4-BE49-F238E27FC236}">
                <a16:creationId xmlns:a16="http://schemas.microsoft.com/office/drawing/2014/main" id="{3EAD652D-EEC7-A1AC-EE6B-E80093759403}"/>
              </a:ext>
            </a:extLst>
          </p:cNvPr>
          <p:cNvGrpSpPr/>
          <p:nvPr/>
        </p:nvGrpSpPr>
        <p:grpSpPr>
          <a:xfrm>
            <a:off x="9446202" y="3579656"/>
            <a:ext cx="1612894" cy="1620000"/>
            <a:chOff x="9446202" y="3579656"/>
            <a:chExt cx="1612894" cy="1620000"/>
          </a:xfrm>
        </p:grpSpPr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FC1AA497-D4ED-8997-1C2A-DE367EDE5A2A}"/>
                </a:ext>
              </a:extLst>
            </p:cNvPr>
            <p:cNvSpPr/>
            <p:nvPr/>
          </p:nvSpPr>
          <p:spPr>
            <a:xfrm>
              <a:off x="9446202" y="4659656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AC695A0D-1537-9448-651F-E3FB7ABD3F67}"/>
                </a:ext>
              </a:extLst>
            </p:cNvPr>
            <p:cNvSpPr/>
            <p:nvPr/>
          </p:nvSpPr>
          <p:spPr>
            <a:xfrm>
              <a:off x="9980661" y="4659656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7520FFF8-B94C-5D67-B0B3-DF13379E7AE0}"/>
                </a:ext>
              </a:extLst>
            </p:cNvPr>
            <p:cNvSpPr/>
            <p:nvPr/>
          </p:nvSpPr>
          <p:spPr>
            <a:xfrm>
              <a:off x="10519096" y="4659656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B994CC8F-A46A-7F1B-D044-AE7111FC1157}"/>
                </a:ext>
              </a:extLst>
            </p:cNvPr>
            <p:cNvSpPr/>
            <p:nvPr/>
          </p:nvSpPr>
          <p:spPr>
            <a:xfrm>
              <a:off x="9446202" y="4119656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E3225D37-0C9E-935E-77B1-01CD73B8CEE1}"/>
                </a:ext>
              </a:extLst>
            </p:cNvPr>
            <p:cNvSpPr/>
            <p:nvPr/>
          </p:nvSpPr>
          <p:spPr>
            <a:xfrm>
              <a:off x="9980661" y="4119656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1BD57931-88E8-646B-7296-903DEF2E1A25}"/>
                </a:ext>
              </a:extLst>
            </p:cNvPr>
            <p:cNvSpPr/>
            <p:nvPr/>
          </p:nvSpPr>
          <p:spPr>
            <a:xfrm>
              <a:off x="10519096" y="4119656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155B1BB6-070F-546B-94B9-2FC7534AD322}"/>
                </a:ext>
              </a:extLst>
            </p:cNvPr>
            <p:cNvSpPr/>
            <p:nvPr/>
          </p:nvSpPr>
          <p:spPr>
            <a:xfrm>
              <a:off x="9446202" y="3579656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03" name="Rectangle 102">
              <a:extLst>
                <a:ext uri="{FF2B5EF4-FFF2-40B4-BE49-F238E27FC236}">
                  <a16:creationId xmlns:a16="http://schemas.microsoft.com/office/drawing/2014/main" id="{5156B6C1-C37A-A3CC-C619-B12F895B9A4F}"/>
                </a:ext>
              </a:extLst>
            </p:cNvPr>
            <p:cNvSpPr/>
            <p:nvPr/>
          </p:nvSpPr>
          <p:spPr>
            <a:xfrm>
              <a:off x="9980661" y="3579656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04" name="Rectangle 103">
              <a:extLst>
                <a:ext uri="{FF2B5EF4-FFF2-40B4-BE49-F238E27FC236}">
                  <a16:creationId xmlns:a16="http://schemas.microsoft.com/office/drawing/2014/main" id="{F9397C57-B3FE-59CA-8562-CDB9E7B417B9}"/>
                </a:ext>
              </a:extLst>
            </p:cNvPr>
            <p:cNvSpPr/>
            <p:nvPr/>
          </p:nvSpPr>
          <p:spPr>
            <a:xfrm>
              <a:off x="10519096" y="3579656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92207C09-D127-BCBB-E8DE-13BB947892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6474" y="2072522"/>
            <a:ext cx="2719052" cy="271295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65C8C4D-A663-EE7D-8B3B-74334F28E79A}"/>
              </a:ext>
            </a:extLst>
          </p:cNvPr>
          <p:cNvSpPr txBox="1"/>
          <p:nvPr/>
        </p:nvSpPr>
        <p:spPr bwMode="auto">
          <a:xfrm>
            <a:off x="5774110" y="4743839"/>
            <a:ext cx="587020" cy="707886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2CBDD"/>
              </a:buClr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omic Sans MS" panose="030F0702030302020204" pitchFamily="66" charset="0"/>
                <a:ea typeface="Myriad Pro Semibold" charset="0"/>
                <a:cs typeface="Myriad Pro Semibold" charset="0"/>
                <a:sym typeface="Wingdings" panose="05000000000000000000" pitchFamily="2" charset="2"/>
              </a:rPr>
              <a:t>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Comic Sans MS" panose="030F0702030302020204" pitchFamily="66" charset="0"/>
              <a:ea typeface="Myriad Pro Semibold" charset="0"/>
              <a:cs typeface="Myriad Pro Semibold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2730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7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  <p:bldP spid="17" grpId="0"/>
      <p:bldP spid="17" grpId="1"/>
      <p:bldP spid="12" grpId="0" animBg="1"/>
      <p:bldP spid="12" grpId="1" animBg="1"/>
      <p:bldP spid="69" grpId="0"/>
      <p:bldP spid="69" grpId="1"/>
      <p:bldP spid="89" grpId="0"/>
      <p:bldP spid="89" grpId="1"/>
      <p:bldP spid="98" grpId="0"/>
      <p:bldP spid="98" grpId="1"/>
      <p:bldP spid="4" grpId="0"/>
      <p:bldP spid="4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A79DE0F7-769F-26FD-37FC-92A0EB4679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725"/>
          <a:stretch/>
        </p:blipFill>
        <p:spPr>
          <a:xfrm>
            <a:off x="11194376" y="1867273"/>
            <a:ext cx="656949" cy="823000"/>
          </a:xfrm>
          <a:prstGeom prst="rect">
            <a:avLst/>
          </a:prstGeom>
        </p:spPr>
      </p:pic>
      <p:pic>
        <p:nvPicPr>
          <p:cNvPr id="50" name="Picture 49" descr="A picture containing text&#10;&#10;Description automatically generated">
            <a:extLst>
              <a:ext uri="{FF2B5EF4-FFF2-40B4-BE49-F238E27FC236}">
                <a16:creationId xmlns:a16="http://schemas.microsoft.com/office/drawing/2014/main" id="{BD0CAA85-B887-6BD5-C913-272AC4763C1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757"/>
          <a:stretch/>
        </p:blipFill>
        <p:spPr>
          <a:xfrm>
            <a:off x="376379" y="1912280"/>
            <a:ext cx="621791" cy="823000"/>
          </a:xfrm>
          <a:prstGeom prst="rect">
            <a:avLst/>
          </a:prstGeom>
        </p:spPr>
      </p:pic>
      <p:sp>
        <p:nvSpPr>
          <p:cNvPr id="51" name="Speech Bubble: Rectangle with Corners Rounded 50">
            <a:extLst>
              <a:ext uri="{FF2B5EF4-FFF2-40B4-BE49-F238E27FC236}">
                <a16:creationId xmlns:a16="http://schemas.microsoft.com/office/drawing/2014/main" id="{03E47BFB-31EB-806E-F602-BD61C19B2F0F}"/>
              </a:ext>
            </a:extLst>
          </p:cNvPr>
          <p:cNvSpPr/>
          <p:nvPr/>
        </p:nvSpPr>
        <p:spPr>
          <a:xfrm>
            <a:off x="1820119" y="1008992"/>
            <a:ext cx="3187307" cy="979663"/>
          </a:xfrm>
          <a:prstGeom prst="wedgeRoundRectCallout">
            <a:avLst>
              <a:gd name="adj1" fmla="val -67638"/>
              <a:gd name="adj2" fmla="val 93035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 can see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</a:rPr>
              <a:t>3 threes like this.</a:t>
            </a:r>
          </a:p>
        </p:txBody>
      </p:sp>
      <p:grpSp>
        <p:nvGrpSpPr>
          <p:cNvPr id="83" name="Group 82">
            <a:extLst>
              <a:ext uri="{FF2B5EF4-FFF2-40B4-BE49-F238E27FC236}">
                <a16:creationId xmlns:a16="http://schemas.microsoft.com/office/drawing/2014/main" id="{2D612F69-FEA1-B03B-6B23-96A99C9256B1}"/>
              </a:ext>
            </a:extLst>
          </p:cNvPr>
          <p:cNvGrpSpPr/>
          <p:nvPr/>
        </p:nvGrpSpPr>
        <p:grpSpPr>
          <a:xfrm>
            <a:off x="7711654" y="3105243"/>
            <a:ext cx="540000" cy="1620000"/>
            <a:chOff x="8381339" y="3952957"/>
            <a:chExt cx="540000" cy="1620000"/>
          </a:xfrm>
        </p:grpSpPr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8B82753F-C75C-EEE6-25BA-499C690F92AF}"/>
                </a:ext>
              </a:extLst>
            </p:cNvPr>
            <p:cNvSpPr/>
            <p:nvPr/>
          </p:nvSpPr>
          <p:spPr>
            <a:xfrm>
              <a:off x="8381339" y="5032957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E5584AC6-F34F-C195-D3ED-9666AA655E05}"/>
                </a:ext>
              </a:extLst>
            </p:cNvPr>
            <p:cNvSpPr/>
            <p:nvPr/>
          </p:nvSpPr>
          <p:spPr>
            <a:xfrm>
              <a:off x="8381339" y="4492957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53D26ED7-01F9-85E4-3A19-51F4562D85E7}"/>
                </a:ext>
              </a:extLst>
            </p:cNvPr>
            <p:cNvSpPr/>
            <p:nvPr/>
          </p:nvSpPr>
          <p:spPr>
            <a:xfrm>
              <a:off x="8381339" y="3952957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84" name="Group 83">
            <a:extLst>
              <a:ext uri="{FF2B5EF4-FFF2-40B4-BE49-F238E27FC236}">
                <a16:creationId xmlns:a16="http://schemas.microsoft.com/office/drawing/2014/main" id="{9AD61709-514C-282B-12B4-84B48DA424FE}"/>
              </a:ext>
            </a:extLst>
          </p:cNvPr>
          <p:cNvGrpSpPr/>
          <p:nvPr/>
        </p:nvGrpSpPr>
        <p:grpSpPr>
          <a:xfrm>
            <a:off x="8251655" y="3105243"/>
            <a:ext cx="540000" cy="1620000"/>
            <a:chOff x="8915798" y="3952957"/>
            <a:chExt cx="540000" cy="1620000"/>
          </a:xfrm>
        </p:grpSpPr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F00B6BA5-B1A5-A7FF-6936-8BCA8501FF6C}"/>
                </a:ext>
              </a:extLst>
            </p:cNvPr>
            <p:cNvSpPr/>
            <p:nvPr/>
          </p:nvSpPr>
          <p:spPr>
            <a:xfrm>
              <a:off x="8915798" y="5032957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C8CC7DE9-3CD3-DD19-CD8E-375E3D8E88FC}"/>
                </a:ext>
              </a:extLst>
            </p:cNvPr>
            <p:cNvSpPr/>
            <p:nvPr/>
          </p:nvSpPr>
          <p:spPr>
            <a:xfrm>
              <a:off x="8915798" y="4492957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BD27F13A-DE71-F37E-0DAB-47AE9C5EF6E6}"/>
                </a:ext>
              </a:extLst>
            </p:cNvPr>
            <p:cNvSpPr/>
            <p:nvPr/>
          </p:nvSpPr>
          <p:spPr>
            <a:xfrm>
              <a:off x="8915798" y="3952957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5ADAF936-6C9B-BEC8-A880-52699E4FBC20}"/>
              </a:ext>
            </a:extLst>
          </p:cNvPr>
          <p:cNvGrpSpPr/>
          <p:nvPr/>
        </p:nvGrpSpPr>
        <p:grpSpPr>
          <a:xfrm>
            <a:off x="8791654" y="3105243"/>
            <a:ext cx="540000" cy="1620000"/>
            <a:chOff x="9454233" y="3952957"/>
            <a:chExt cx="540000" cy="1620000"/>
          </a:xfrm>
        </p:grpSpPr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49785059-CB77-64A1-1AFC-8614D072975A}"/>
                </a:ext>
              </a:extLst>
            </p:cNvPr>
            <p:cNvSpPr/>
            <p:nvPr/>
          </p:nvSpPr>
          <p:spPr>
            <a:xfrm>
              <a:off x="9454233" y="5032957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E12E18E3-34B6-C1BB-40FC-2D6BB63F8DE5}"/>
                </a:ext>
              </a:extLst>
            </p:cNvPr>
            <p:cNvSpPr/>
            <p:nvPr/>
          </p:nvSpPr>
          <p:spPr>
            <a:xfrm>
              <a:off x="9454233" y="4492957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005937D7-F1D9-CEDD-5B35-4206106D9F9D}"/>
                </a:ext>
              </a:extLst>
            </p:cNvPr>
            <p:cNvSpPr/>
            <p:nvPr/>
          </p:nvSpPr>
          <p:spPr>
            <a:xfrm>
              <a:off x="9454233" y="3952957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D393574C-20D3-AFD1-750E-CF48F3C54577}"/>
              </a:ext>
            </a:extLst>
          </p:cNvPr>
          <p:cNvGrpSpPr/>
          <p:nvPr/>
        </p:nvGrpSpPr>
        <p:grpSpPr>
          <a:xfrm rot="16200000">
            <a:off x="3576904" y="3090600"/>
            <a:ext cx="540000" cy="1620000"/>
            <a:chOff x="8915798" y="3952957"/>
            <a:chExt cx="540000" cy="1620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B60EA447-FCE3-5ED5-1C26-A1110880E626}"/>
                </a:ext>
              </a:extLst>
            </p:cNvPr>
            <p:cNvSpPr/>
            <p:nvPr/>
          </p:nvSpPr>
          <p:spPr>
            <a:xfrm>
              <a:off x="8915798" y="5032957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33960B1-232C-B795-6D28-B644291C5D51}"/>
                </a:ext>
              </a:extLst>
            </p:cNvPr>
            <p:cNvSpPr/>
            <p:nvPr/>
          </p:nvSpPr>
          <p:spPr>
            <a:xfrm>
              <a:off x="8915798" y="4492957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AB1AEFB4-589C-18B9-3CC6-686CFCA50AAA}"/>
                </a:ext>
              </a:extLst>
            </p:cNvPr>
            <p:cNvSpPr/>
            <p:nvPr/>
          </p:nvSpPr>
          <p:spPr>
            <a:xfrm>
              <a:off x="8915798" y="3952957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6519E26E-F821-3900-9975-2B733835AF97}"/>
              </a:ext>
            </a:extLst>
          </p:cNvPr>
          <p:cNvGrpSpPr/>
          <p:nvPr/>
        </p:nvGrpSpPr>
        <p:grpSpPr>
          <a:xfrm rot="16200000">
            <a:off x="3576903" y="2565244"/>
            <a:ext cx="540000" cy="1620000"/>
            <a:chOff x="9454233" y="3952957"/>
            <a:chExt cx="540000" cy="162000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053161B-992E-699F-75EA-ED87C20CCAAC}"/>
                </a:ext>
              </a:extLst>
            </p:cNvPr>
            <p:cNvSpPr/>
            <p:nvPr/>
          </p:nvSpPr>
          <p:spPr>
            <a:xfrm>
              <a:off x="9454233" y="5032957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EC210ADC-7FFD-D3BD-BB2D-D7339CF8526D}"/>
                </a:ext>
              </a:extLst>
            </p:cNvPr>
            <p:cNvSpPr/>
            <p:nvPr/>
          </p:nvSpPr>
          <p:spPr>
            <a:xfrm>
              <a:off x="9454233" y="4492957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EA20FC1E-54DD-4D11-0AA8-4173AB53CBE2}"/>
                </a:ext>
              </a:extLst>
            </p:cNvPr>
            <p:cNvSpPr/>
            <p:nvPr/>
          </p:nvSpPr>
          <p:spPr>
            <a:xfrm>
              <a:off x="9454233" y="3952957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D323C2E6-D4D7-BD60-AB2E-759B6D4F22EF}"/>
              </a:ext>
            </a:extLst>
          </p:cNvPr>
          <p:cNvGrpSpPr/>
          <p:nvPr/>
        </p:nvGrpSpPr>
        <p:grpSpPr>
          <a:xfrm rot="16200000">
            <a:off x="3576903" y="3630599"/>
            <a:ext cx="540000" cy="1620000"/>
            <a:chOff x="9454233" y="3952957"/>
            <a:chExt cx="540000" cy="1620000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9365D0CC-10C7-4FF1-2203-C10F4157C568}"/>
                </a:ext>
              </a:extLst>
            </p:cNvPr>
            <p:cNvSpPr/>
            <p:nvPr/>
          </p:nvSpPr>
          <p:spPr>
            <a:xfrm>
              <a:off x="9454233" y="5032957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8524065E-8608-561E-A286-FBD86AAC602B}"/>
                </a:ext>
              </a:extLst>
            </p:cNvPr>
            <p:cNvSpPr/>
            <p:nvPr/>
          </p:nvSpPr>
          <p:spPr>
            <a:xfrm>
              <a:off x="9454233" y="4492957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CEED3CED-05B9-D736-7BDD-61E6471A7CF9}"/>
                </a:ext>
              </a:extLst>
            </p:cNvPr>
            <p:cNvSpPr/>
            <p:nvPr/>
          </p:nvSpPr>
          <p:spPr>
            <a:xfrm>
              <a:off x="9454233" y="3952957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23" name="Speech Bubble: Rectangle with Corners Rounded 22">
            <a:extLst>
              <a:ext uri="{FF2B5EF4-FFF2-40B4-BE49-F238E27FC236}">
                <a16:creationId xmlns:a16="http://schemas.microsoft.com/office/drawing/2014/main" id="{24B498B1-4C0E-EE4A-2B8A-820C742CA022}"/>
              </a:ext>
            </a:extLst>
          </p:cNvPr>
          <p:cNvSpPr/>
          <p:nvPr/>
        </p:nvSpPr>
        <p:spPr>
          <a:xfrm>
            <a:off x="7758240" y="1008992"/>
            <a:ext cx="3298125" cy="969175"/>
          </a:xfrm>
          <a:prstGeom prst="wedgeRoundRectCallout">
            <a:avLst>
              <a:gd name="adj1" fmla="val 47010"/>
              <a:gd name="adj2" fmla="val 83775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 can see 3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</a:rPr>
              <a:t> threes like this.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CFC53C9-6AF5-58A0-3915-CF9EF6414437}"/>
              </a:ext>
            </a:extLst>
          </p:cNvPr>
          <p:cNvSpPr txBox="1"/>
          <p:nvPr/>
        </p:nvSpPr>
        <p:spPr>
          <a:xfrm>
            <a:off x="2412810" y="3630599"/>
            <a:ext cx="5570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3</a:t>
            </a:r>
          </a:p>
        </p:txBody>
      </p:sp>
      <p:sp>
        <p:nvSpPr>
          <p:cNvPr id="30" name="Title 2">
            <a:extLst>
              <a:ext uri="{FF2B5EF4-FFF2-40B4-BE49-F238E27FC236}">
                <a16:creationId xmlns:a16="http://schemas.microsoft.com/office/drawing/2014/main" id="{BF972215-7650-E4C5-B1E7-E685BBEB33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652" y="294138"/>
            <a:ext cx="10972800" cy="982117"/>
          </a:xfrm>
        </p:spPr>
        <p:txBody>
          <a:bodyPr>
            <a:normAutofit/>
          </a:bodyPr>
          <a:lstStyle/>
          <a:p>
            <a:r>
              <a:rPr lang="en-US" sz="2800" b="0" dirty="0"/>
              <a:t>Look at this square shape. Who do you agree with?</a:t>
            </a:r>
            <a:endParaRPr lang="en-GB" sz="2800" b="0" dirty="0"/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9DA06BF8-F817-130E-9C33-7ED735D5029C}"/>
              </a:ext>
            </a:extLst>
          </p:cNvPr>
          <p:cNvCxnSpPr>
            <a:cxnSpLocks/>
          </p:cNvCxnSpPr>
          <p:nvPr/>
        </p:nvCxnSpPr>
        <p:spPr>
          <a:xfrm flipV="1">
            <a:off x="2902807" y="2918198"/>
            <a:ext cx="0" cy="191247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59547D5D-04F1-81DD-ACB0-F588AA741963}"/>
              </a:ext>
            </a:extLst>
          </p:cNvPr>
          <p:cNvSpPr txBox="1"/>
          <p:nvPr/>
        </p:nvSpPr>
        <p:spPr>
          <a:xfrm>
            <a:off x="8216090" y="2518168"/>
            <a:ext cx="5570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3</a:t>
            </a: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8DD539B5-2C73-CEF1-1A37-84BB8905ECF4}"/>
              </a:ext>
            </a:extLst>
          </p:cNvPr>
          <p:cNvCxnSpPr>
            <a:cxnSpLocks/>
          </p:cNvCxnSpPr>
          <p:nvPr/>
        </p:nvCxnSpPr>
        <p:spPr>
          <a:xfrm rot="16200000" flipV="1">
            <a:off x="8510378" y="2005532"/>
            <a:ext cx="0" cy="194400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1D2AB9F5-C71C-1213-E6F4-827AD29D57F1}"/>
              </a:ext>
            </a:extLst>
          </p:cNvPr>
          <p:cNvSpPr txBox="1"/>
          <p:nvPr/>
        </p:nvSpPr>
        <p:spPr>
          <a:xfrm>
            <a:off x="4433759" y="5690335"/>
            <a:ext cx="3324482" cy="715089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There are _____ _____ 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There is _____ , _____ times.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54F63D0-4C9E-6C36-A4CE-C1F9BA7C57E9}"/>
              </a:ext>
            </a:extLst>
          </p:cNvPr>
          <p:cNvSpPr txBox="1"/>
          <p:nvPr/>
        </p:nvSpPr>
        <p:spPr>
          <a:xfrm>
            <a:off x="436169" y="2749358"/>
            <a:ext cx="9681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Mo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4F4D89-47DB-C78F-FFF4-21209A56B6A8}"/>
              </a:ext>
            </a:extLst>
          </p:cNvPr>
          <p:cNvSpPr txBox="1"/>
          <p:nvPr/>
        </p:nvSpPr>
        <p:spPr>
          <a:xfrm>
            <a:off x="11302452" y="2712871"/>
            <a:ext cx="781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Fin</a:t>
            </a:r>
          </a:p>
        </p:txBody>
      </p:sp>
    </p:spTree>
    <p:extLst>
      <p:ext uri="{BB962C8B-B14F-4D97-AF65-F5344CB8AC3E}">
        <p14:creationId xmlns:p14="http://schemas.microsoft.com/office/powerpoint/2010/main" val="155878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3.7037E-7 L 0.00014 -0.0224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13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3.7037E-6 L 0.00014 0.0192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33333E-6 L -0.01289 -0.00046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1" y="-23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33333E-6 L 0.0138 -3.33333E-6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23" grpId="0" animBg="1"/>
      <p:bldP spid="25" grpId="0"/>
      <p:bldP spid="30" grpId="0"/>
      <p:bldP spid="24" grpId="0"/>
      <p:bldP spid="3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A79DE0F7-769F-26FD-37FC-92A0EB4679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725"/>
          <a:stretch/>
        </p:blipFill>
        <p:spPr>
          <a:xfrm>
            <a:off x="11194376" y="1867273"/>
            <a:ext cx="656949" cy="823000"/>
          </a:xfrm>
          <a:prstGeom prst="rect">
            <a:avLst/>
          </a:prstGeom>
        </p:spPr>
      </p:pic>
      <p:pic>
        <p:nvPicPr>
          <p:cNvPr id="50" name="Picture 49" descr="A picture containing text&#10;&#10;Description automatically generated">
            <a:extLst>
              <a:ext uri="{FF2B5EF4-FFF2-40B4-BE49-F238E27FC236}">
                <a16:creationId xmlns:a16="http://schemas.microsoft.com/office/drawing/2014/main" id="{BD0CAA85-B887-6BD5-C913-272AC4763C1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757"/>
          <a:stretch/>
        </p:blipFill>
        <p:spPr>
          <a:xfrm>
            <a:off x="376379" y="1912280"/>
            <a:ext cx="621791" cy="823000"/>
          </a:xfrm>
          <a:prstGeom prst="rect">
            <a:avLst/>
          </a:prstGeom>
        </p:spPr>
      </p:pic>
      <p:grpSp>
        <p:nvGrpSpPr>
          <p:cNvPr id="83" name="Group 82">
            <a:extLst>
              <a:ext uri="{FF2B5EF4-FFF2-40B4-BE49-F238E27FC236}">
                <a16:creationId xmlns:a16="http://schemas.microsoft.com/office/drawing/2014/main" id="{2D612F69-FEA1-B03B-6B23-96A99C9256B1}"/>
              </a:ext>
            </a:extLst>
          </p:cNvPr>
          <p:cNvGrpSpPr/>
          <p:nvPr/>
        </p:nvGrpSpPr>
        <p:grpSpPr>
          <a:xfrm>
            <a:off x="7559254" y="3105243"/>
            <a:ext cx="540000" cy="1620000"/>
            <a:chOff x="8381339" y="3952957"/>
            <a:chExt cx="540000" cy="1620000"/>
          </a:xfrm>
        </p:grpSpPr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8B82753F-C75C-EEE6-25BA-499C690F92AF}"/>
                </a:ext>
              </a:extLst>
            </p:cNvPr>
            <p:cNvSpPr/>
            <p:nvPr/>
          </p:nvSpPr>
          <p:spPr>
            <a:xfrm>
              <a:off x="8381339" y="5032957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E5584AC6-F34F-C195-D3ED-9666AA655E05}"/>
                </a:ext>
              </a:extLst>
            </p:cNvPr>
            <p:cNvSpPr/>
            <p:nvPr/>
          </p:nvSpPr>
          <p:spPr>
            <a:xfrm>
              <a:off x="8381339" y="4492957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53D26ED7-01F9-85E4-3A19-51F4562D85E7}"/>
                </a:ext>
              </a:extLst>
            </p:cNvPr>
            <p:cNvSpPr/>
            <p:nvPr/>
          </p:nvSpPr>
          <p:spPr>
            <a:xfrm>
              <a:off x="8381339" y="3952957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84" name="Group 83">
            <a:extLst>
              <a:ext uri="{FF2B5EF4-FFF2-40B4-BE49-F238E27FC236}">
                <a16:creationId xmlns:a16="http://schemas.microsoft.com/office/drawing/2014/main" id="{9AD61709-514C-282B-12B4-84B48DA424FE}"/>
              </a:ext>
            </a:extLst>
          </p:cNvPr>
          <p:cNvGrpSpPr/>
          <p:nvPr/>
        </p:nvGrpSpPr>
        <p:grpSpPr>
          <a:xfrm>
            <a:off x="8251655" y="3105243"/>
            <a:ext cx="540000" cy="1620000"/>
            <a:chOff x="8915798" y="3952957"/>
            <a:chExt cx="540000" cy="1620000"/>
          </a:xfrm>
        </p:grpSpPr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F00B6BA5-B1A5-A7FF-6936-8BCA8501FF6C}"/>
                </a:ext>
              </a:extLst>
            </p:cNvPr>
            <p:cNvSpPr/>
            <p:nvPr/>
          </p:nvSpPr>
          <p:spPr>
            <a:xfrm>
              <a:off x="8915798" y="5032957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C8CC7DE9-3CD3-DD19-CD8E-375E3D8E88FC}"/>
                </a:ext>
              </a:extLst>
            </p:cNvPr>
            <p:cNvSpPr/>
            <p:nvPr/>
          </p:nvSpPr>
          <p:spPr>
            <a:xfrm>
              <a:off x="8915798" y="4492957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BD27F13A-DE71-F37E-0DAB-47AE9C5EF6E6}"/>
                </a:ext>
              </a:extLst>
            </p:cNvPr>
            <p:cNvSpPr/>
            <p:nvPr/>
          </p:nvSpPr>
          <p:spPr>
            <a:xfrm>
              <a:off x="8915798" y="3952957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5ADAF936-6C9B-BEC8-A880-52699E4FBC20}"/>
              </a:ext>
            </a:extLst>
          </p:cNvPr>
          <p:cNvGrpSpPr/>
          <p:nvPr/>
        </p:nvGrpSpPr>
        <p:grpSpPr>
          <a:xfrm>
            <a:off x="8944054" y="3105243"/>
            <a:ext cx="540000" cy="1620000"/>
            <a:chOff x="9454233" y="3952957"/>
            <a:chExt cx="540000" cy="1620000"/>
          </a:xfrm>
        </p:grpSpPr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49785059-CB77-64A1-1AFC-8614D072975A}"/>
                </a:ext>
              </a:extLst>
            </p:cNvPr>
            <p:cNvSpPr/>
            <p:nvPr/>
          </p:nvSpPr>
          <p:spPr>
            <a:xfrm>
              <a:off x="9454233" y="5032957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E12E18E3-34B6-C1BB-40FC-2D6BB63F8DE5}"/>
                </a:ext>
              </a:extLst>
            </p:cNvPr>
            <p:cNvSpPr/>
            <p:nvPr/>
          </p:nvSpPr>
          <p:spPr>
            <a:xfrm>
              <a:off x="9454233" y="4492957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005937D7-F1D9-CEDD-5B35-4206106D9F9D}"/>
                </a:ext>
              </a:extLst>
            </p:cNvPr>
            <p:cNvSpPr/>
            <p:nvPr/>
          </p:nvSpPr>
          <p:spPr>
            <a:xfrm>
              <a:off x="9454233" y="3952957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D393574C-20D3-AFD1-750E-CF48F3C54577}"/>
              </a:ext>
            </a:extLst>
          </p:cNvPr>
          <p:cNvGrpSpPr/>
          <p:nvPr/>
        </p:nvGrpSpPr>
        <p:grpSpPr>
          <a:xfrm rot="16200000">
            <a:off x="3576904" y="3090600"/>
            <a:ext cx="540000" cy="1620000"/>
            <a:chOff x="8915798" y="3952957"/>
            <a:chExt cx="540000" cy="1620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B60EA447-FCE3-5ED5-1C26-A1110880E626}"/>
                </a:ext>
              </a:extLst>
            </p:cNvPr>
            <p:cNvSpPr/>
            <p:nvPr/>
          </p:nvSpPr>
          <p:spPr>
            <a:xfrm>
              <a:off x="8915798" y="5032957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33960B1-232C-B795-6D28-B644291C5D51}"/>
                </a:ext>
              </a:extLst>
            </p:cNvPr>
            <p:cNvSpPr/>
            <p:nvPr/>
          </p:nvSpPr>
          <p:spPr>
            <a:xfrm>
              <a:off x="8915798" y="4492957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AB1AEFB4-589C-18B9-3CC6-686CFCA50AAA}"/>
                </a:ext>
              </a:extLst>
            </p:cNvPr>
            <p:cNvSpPr/>
            <p:nvPr/>
          </p:nvSpPr>
          <p:spPr>
            <a:xfrm>
              <a:off x="8915798" y="3952957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6519E26E-F821-3900-9975-2B733835AF97}"/>
              </a:ext>
            </a:extLst>
          </p:cNvPr>
          <p:cNvGrpSpPr/>
          <p:nvPr/>
        </p:nvGrpSpPr>
        <p:grpSpPr>
          <a:xfrm rot="16200000">
            <a:off x="3576903" y="2412844"/>
            <a:ext cx="540000" cy="1620000"/>
            <a:chOff x="9454233" y="3952957"/>
            <a:chExt cx="540000" cy="162000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053161B-992E-699F-75EA-ED87C20CCAAC}"/>
                </a:ext>
              </a:extLst>
            </p:cNvPr>
            <p:cNvSpPr/>
            <p:nvPr/>
          </p:nvSpPr>
          <p:spPr>
            <a:xfrm>
              <a:off x="9454233" y="5032957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EC210ADC-7FFD-D3BD-BB2D-D7339CF8526D}"/>
                </a:ext>
              </a:extLst>
            </p:cNvPr>
            <p:cNvSpPr/>
            <p:nvPr/>
          </p:nvSpPr>
          <p:spPr>
            <a:xfrm>
              <a:off x="9454233" y="4492957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EA20FC1E-54DD-4D11-0AA8-4173AB53CBE2}"/>
                </a:ext>
              </a:extLst>
            </p:cNvPr>
            <p:cNvSpPr/>
            <p:nvPr/>
          </p:nvSpPr>
          <p:spPr>
            <a:xfrm>
              <a:off x="9454233" y="3952957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D323C2E6-D4D7-BD60-AB2E-759B6D4F22EF}"/>
              </a:ext>
            </a:extLst>
          </p:cNvPr>
          <p:cNvGrpSpPr/>
          <p:nvPr/>
        </p:nvGrpSpPr>
        <p:grpSpPr>
          <a:xfrm rot="16200000">
            <a:off x="3576903" y="3763949"/>
            <a:ext cx="540000" cy="1620000"/>
            <a:chOff x="9454233" y="3952957"/>
            <a:chExt cx="540000" cy="1620000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9365D0CC-10C7-4FF1-2203-C10F4157C568}"/>
                </a:ext>
              </a:extLst>
            </p:cNvPr>
            <p:cNvSpPr/>
            <p:nvPr/>
          </p:nvSpPr>
          <p:spPr>
            <a:xfrm>
              <a:off x="9454233" y="5032957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8524065E-8608-561E-A286-FBD86AAC602B}"/>
                </a:ext>
              </a:extLst>
            </p:cNvPr>
            <p:cNvSpPr/>
            <p:nvPr/>
          </p:nvSpPr>
          <p:spPr>
            <a:xfrm>
              <a:off x="9454233" y="4492957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CEED3CED-05B9-D736-7BDD-61E6471A7CF9}"/>
                </a:ext>
              </a:extLst>
            </p:cNvPr>
            <p:cNvSpPr/>
            <p:nvPr/>
          </p:nvSpPr>
          <p:spPr>
            <a:xfrm>
              <a:off x="9454233" y="3952957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2CFC53C9-6AF5-58A0-3915-CF9EF6414437}"/>
              </a:ext>
            </a:extLst>
          </p:cNvPr>
          <p:cNvSpPr txBox="1"/>
          <p:nvPr/>
        </p:nvSpPr>
        <p:spPr>
          <a:xfrm>
            <a:off x="2412810" y="3630599"/>
            <a:ext cx="5570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3</a:t>
            </a:r>
          </a:p>
        </p:txBody>
      </p:sp>
      <p:sp>
        <p:nvSpPr>
          <p:cNvPr id="30" name="Title 2">
            <a:extLst>
              <a:ext uri="{FF2B5EF4-FFF2-40B4-BE49-F238E27FC236}">
                <a16:creationId xmlns:a16="http://schemas.microsoft.com/office/drawing/2014/main" id="{BF972215-7650-E4C5-B1E7-E685BBEB33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652" y="294138"/>
            <a:ext cx="10972800" cy="982117"/>
          </a:xfrm>
        </p:spPr>
        <p:txBody>
          <a:bodyPr>
            <a:normAutofit/>
          </a:bodyPr>
          <a:lstStyle/>
          <a:p>
            <a:r>
              <a:rPr lang="en-US" sz="2800" b="0" dirty="0"/>
              <a:t>Write an expression to match the stem sentence. What do you notice about the factors?</a:t>
            </a:r>
            <a:endParaRPr lang="en-GB" sz="2800" b="0" dirty="0"/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9DA06BF8-F817-130E-9C33-7ED735D5029C}"/>
              </a:ext>
            </a:extLst>
          </p:cNvPr>
          <p:cNvCxnSpPr>
            <a:cxnSpLocks/>
          </p:cNvCxnSpPr>
          <p:nvPr/>
        </p:nvCxnSpPr>
        <p:spPr>
          <a:xfrm flipV="1">
            <a:off x="2902807" y="2918198"/>
            <a:ext cx="0" cy="191247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59547D5D-04F1-81DD-ACB0-F588AA741963}"/>
              </a:ext>
            </a:extLst>
          </p:cNvPr>
          <p:cNvSpPr txBox="1"/>
          <p:nvPr/>
        </p:nvSpPr>
        <p:spPr>
          <a:xfrm>
            <a:off x="8216090" y="2518168"/>
            <a:ext cx="5570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3</a:t>
            </a: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8DD539B5-2C73-CEF1-1A37-84BB8905ECF4}"/>
              </a:ext>
            </a:extLst>
          </p:cNvPr>
          <p:cNvCxnSpPr>
            <a:cxnSpLocks/>
          </p:cNvCxnSpPr>
          <p:nvPr/>
        </p:nvCxnSpPr>
        <p:spPr>
          <a:xfrm rot="16200000" flipV="1">
            <a:off x="8510378" y="2005532"/>
            <a:ext cx="0" cy="194400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1D2AB9F5-C71C-1213-E6F4-827AD29D57F1}"/>
              </a:ext>
            </a:extLst>
          </p:cNvPr>
          <p:cNvSpPr txBox="1"/>
          <p:nvPr/>
        </p:nvSpPr>
        <p:spPr>
          <a:xfrm>
            <a:off x="4433759" y="5690335"/>
            <a:ext cx="3324482" cy="715089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There are _____ _____ 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There is _____ , _____ times.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3791737-85C4-E707-6DD7-1667850C516B}"/>
              </a:ext>
            </a:extLst>
          </p:cNvPr>
          <p:cNvSpPr txBox="1"/>
          <p:nvPr/>
        </p:nvSpPr>
        <p:spPr>
          <a:xfrm>
            <a:off x="5463115" y="4915402"/>
            <a:ext cx="12657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3 × 3</a:t>
            </a:r>
          </a:p>
        </p:txBody>
      </p:sp>
    </p:spTree>
    <p:extLst>
      <p:ext uri="{BB962C8B-B14F-4D97-AF65-F5344CB8AC3E}">
        <p14:creationId xmlns:p14="http://schemas.microsoft.com/office/powerpoint/2010/main" val="3228222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:a16="http://schemas.microsoft.com/office/drawing/2014/main" id="{E21F4315-551F-7528-D808-0B674C07FC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652" y="294138"/>
            <a:ext cx="10972800" cy="982117"/>
          </a:xfrm>
        </p:spPr>
        <p:txBody>
          <a:bodyPr>
            <a:normAutofit/>
          </a:bodyPr>
          <a:lstStyle/>
          <a:p>
            <a:r>
              <a:rPr lang="en-GB" sz="2800" b="0" dirty="0"/>
              <a:t>If Fin writes an expression to match each square shape, will the factors in each expression be the same?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7A0F48-2B58-A477-0D7F-FB6A87C8AE4C}"/>
              </a:ext>
            </a:extLst>
          </p:cNvPr>
          <p:cNvSpPr txBox="1"/>
          <p:nvPr/>
        </p:nvSpPr>
        <p:spPr>
          <a:xfrm>
            <a:off x="2818598" y="5521300"/>
            <a:ext cx="6554804" cy="715089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There is _____ _____ . There is _____ , _____ time.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There are _____ _____ . There is _____ , _____ times.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E17BE90-2C23-4C2A-D20A-8F699F2B11B8}"/>
              </a:ext>
            </a:extLst>
          </p:cNvPr>
          <p:cNvSpPr/>
          <p:nvPr/>
        </p:nvSpPr>
        <p:spPr>
          <a:xfrm>
            <a:off x="889880" y="3756322"/>
            <a:ext cx="540000" cy="540000"/>
          </a:xfrm>
          <a:prstGeom prst="rect">
            <a:avLst/>
          </a:prstGeom>
          <a:solidFill>
            <a:srgbClr val="F32128"/>
          </a:solidFill>
          <a:ln w="19050">
            <a:solidFill>
              <a:schemeClr val="accent4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94B982CD-F66B-B9EB-24BC-1B02191218F3}"/>
              </a:ext>
            </a:extLst>
          </p:cNvPr>
          <p:cNvGrpSpPr/>
          <p:nvPr/>
        </p:nvGrpSpPr>
        <p:grpSpPr>
          <a:xfrm>
            <a:off x="3100656" y="3216322"/>
            <a:ext cx="1076870" cy="1080000"/>
            <a:chOff x="5239391" y="3601745"/>
            <a:chExt cx="1076870" cy="1080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37A9B1F-1E2B-5FED-32E5-4E4F6D077757}"/>
                </a:ext>
              </a:extLst>
            </p:cNvPr>
            <p:cNvSpPr/>
            <p:nvPr/>
          </p:nvSpPr>
          <p:spPr>
            <a:xfrm>
              <a:off x="5242375" y="3601745"/>
              <a:ext cx="540000" cy="540000"/>
            </a:xfrm>
            <a:prstGeom prst="rect">
              <a:avLst/>
            </a:prstGeom>
            <a:solidFill>
              <a:srgbClr val="44DB00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AF16C2B0-1281-61DC-2E71-F93D49D88D53}"/>
                </a:ext>
              </a:extLst>
            </p:cNvPr>
            <p:cNvSpPr/>
            <p:nvPr/>
          </p:nvSpPr>
          <p:spPr>
            <a:xfrm>
              <a:off x="5239391" y="4141745"/>
              <a:ext cx="540000" cy="540000"/>
            </a:xfrm>
            <a:prstGeom prst="rect">
              <a:avLst/>
            </a:prstGeom>
            <a:solidFill>
              <a:srgbClr val="44DB00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44B89F7-FF16-C175-6CB4-D25882123602}"/>
                </a:ext>
              </a:extLst>
            </p:cNvPr>
            <p:cNvSpPr/>
            <p:nvPr/>
          </p:nvSpPr>
          <p:spPr>
            <a:xfrm>
              <a:off x="5776261" y="4141745"/>
              <a:ext cx="540000" cy="540000"/>
            </a:xfrm>
            <a:prstGeom prst="rect">
              <a:avLst/>
            </a:prstGeom>
            <a:solidFill>
              <a:srgbClr val="44DB00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9A33C6DE-3EBA-A68D-331A-532849119192}"/>
                </a:ext>
              </a:extLst>
            </p:cNvPr>
            <p:cNvSpPr/>
            <p:nvPr/>
          </p:nvSpPr>
          <p:spPr>
            <a:xfrm>
              <a:off x="5776261" y="3601745"/>
              <a:ext cx="540000" cy="540000"/>
            </a:xfrm>
            <a:prstGeom prst="rect">
              <a:avLst/>
            </a:prstGeom>
            <a:solidFill>
              <a:srgbClr val="44DB00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A4526030-8F66-C909-9998-262FADE0C26D}"/>
              </a:ext>
            </a:extLst>
          </p:cNvPr>
          <p:cNvGrpSpPr/>
          <p:nvPr/>
        </p:nvGrpSpPr>
        <p:grpSpPr>
          <a:xfrm>
            <a:off x="9143971" y="2136322"/>
            <a:ext cx="2158480" cy="2160000"/>
            <a:chOff x="6613833" y="1189012"/>
            <a:chExt cx="2158480" cy="21600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7BBE6B4-562A-A6F1-4B1C-270337886C68}"/>
                </a:ext>
              </a:extLst>
            </p:cNvPr>
            <p:cNvSpPr/>
            <p:nvPr/>
          </p:nvSpPr>
          <p:spPr>
            <a:xfrm>
              <a:off x="6616677" y="226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4AD2DCEB-358C-626F-DE35-9D8DFD5848BE}"/>
                </a:ext>
              </a:extLst>
            </p:cNvPr>
            <p:cNvSpPr/>
            <p:nvPr/>
          </p:nvSpPr>
          <p:spPr>
            <a:xfrm>
              <a:off x="6618242" y="280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7D78A943-204A-298B-D105-8DDC2BF462F1}"/>
                </a:ext>
              </a:extLst>
            </p:cNvPr>
            <p:cNvSpPr/>
            <p:nvPr/>
          </p:nvSpPr>
          <p:spPr>
            <a:xfrm>
              <a:off x="7155112" y="280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1D74706D-5FA3-8E92-A142-F833FBBD0654}"/>
                </a:ext>
              </a:extLst>
            </p:cNvPr>
            <p:cNvSpPr/>
            <p:nvPr/>
          </p:nvSpPr>
          <p:spPr>
            <a:xfrm>
              <a:off x="7155112" y="226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BA1A09E6-D33F-D780-1552-4B1FE0FBDC62}"/>
                </a:ext>
              </a:extLst>
            </p:cNvPr>
            <p:cNvSpPr/>
            <p:nvPr/>
          </p:nvSpPr>
          <p:spPr>
            <a:xfrm>
              <a:off x="7693547" y="226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57719933-59BC-7F61-529A-C9D58E4AB95C}"/>
                </a:ext>
              </a:extLst>
            </p:cNvPr>
            <p:cNvSpPr/>
            <p:nvPr/>
          </p:nvSpPr>
          <p:spPr>
            <a:xfrm>
              <a:off x="7695112" y="280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F574DBF0-09BB-9D56-0069-538BEE5DD1BB}"/>
                </a:ext>
              </a:extLst>
            </p:cNvPr>
            <p:cNvSpPr/>
            <p:nvPr/>
          </p:nvSpPr>
          <p:spPr>
            <a:xfrm>
              <a:off x="8231982" y="280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5C3BB44B-5265-822B-EA60-7AD96546799A}"/>
                </a:ext>
              </a:extLst>
            </p:cNvPr>
            <p:cNvSpPr/>
            <p:nvPr/>
          </p:nvSpPr>
          <p:spPr>
            <a:xfrm>
              <a:off x="8231982" y="226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D0B0859-243F-8832-E40E-473369076E0F}"/>
                </a:ext>
              </a:extLst>
            </p:cNvPr>
            <p:cNvSpPr/>
            <p:nvPr/>
          </p:nvSpPr>
          <p:spPr>
            <a:xfrm>
              <a:off x="6613833" y="118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CCC2FA41-FCB7-79B4-DFB1-DEF75EEE046C}"/>
                </a:ext>
              </a:extLst>
            </p:cNvPr>
            <p:cNvSpPr/>
            <p:nvPr/>
          </p:nvSpPr>
          <p:spPr>
            <a:xfrm>
              <a:off x="6615398" y="172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2904E6E1-0F50-0962-943F-9E30486179B8}"/>
                </a:ext>
              </a:extLst>
            </p:cNvPr>
            <p:cNvSpPr/>
            <p:nvPr/>
          </p:nvSpPr>
          <p:spPr>
            <a:xfrm>
              <a:off x="7152268" y="172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54D7CAF2-FD0C-3647-A8AF-DEF0D02C8BD6}"/>
                </a:ext>
              </a:extLst>
            </p:cNvPr>
            <p:cNvSpPr/>
            <p:nvPr/>
          </p:nvSpPr>
          <p:spPr>
            <a:xfrm>
              <a:off x="7152268" y="118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A7C636D6-B126-037D-381C-A02F6B382CC8}"/>
                </a:ext>
              </a:extLst>
            </p:cNvPr>
            <p:cNvSpPr/>
            <p:nvPr/>
          </p:nvSpPr>
          <p:spPr>
            <a:xfrm>
              <a:off x="7693878" y="118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AEE9487D-34E5-7351-0D48-A18FE97C343C}"/>
                </a:ext>
              </a:extLst>
            </p:cNvPr>
            <p:cNvSpPr/>
            <p:nvPr/>
          </p:nvSpPr>
          <p:spPr>
            <a:xfrm>
              <a:off x="7695443" y="172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D49015EB-8426-668A-759F-B9A40D2CE0BC}"/>
                </a:ext>
              </a:extLst>
            </p:cNvPr>
            <p:cNvSpPr/>
            <p:nvPr/>
          </p:nvSpPr>
          <p:spPr>
            <a:xfrm>
              <a:off x="8232313" y="172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F4C2E297-C12F-57D7-E30A-C6DF79B96B3E}"/>
                </a:ext>
              </a:extLst>
            </p:cNvPr>
            <p:cNvSpPr/>
            <p:nvPr/>
          </p:nvSpPr>
          <p:spPr>
            <a:xfrm>
              <a:off x="8232313" y="118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F48B574C-EEFA-00D7-E6F6-E8E392F45C50}"/>
              </a:ext>
            </a:extLst>
          </p:cNvPr>
          <p:cNvGrpSpPr/>
          <p:nvPr/>
        </p:nvGrpSpPr>
        <p:grpSpPr>
          <a:xfrm>
            <a:off x="5856506" y="2676322"/>
            <a:ext cx="1612894" cy="1620000"/>
            <a:chOff x="9446202" y="3579656"/>
            <a:chExt cx="1612894" cy="1620000"/>
          </a:xfrm>
        </p:grpSpPr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BB5CDB32-A151-D568-50DC-48D62C527E74}"/>
                </a:ext>
              </a:extLst>
            </p:cNvPr>
            <p:cNvSpPr/>
            <p:nvPr/>
          </p:nvSpPr>
          <p:spPr>
            <a:xfrm>
              <a:off x="9446202" y="4659656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85846EA7-4729-E6F7-BF40-A90C07B95FB9}"/>
                </a:ext>
              </a:extLst>
            </p:cNvPr>
            <p:cNvSpPr/>
            <p:nvPr/>
          </p:nvSpPr>
          <p:spPr>
            <a:xfrm>
              <a:off x="9980661" y="4659656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2D47E82C-2C23-8C36-42CF-987B8F9F3948}"/>
                </a:ext>
              </a:extLst>
            </p:cNvPr>
            <p:cNvSpPr/>
            <p:nvPr/>
          </p:nvSpPr>
          <p:spPr>
            <a:xfrm>
              <a:off x="10519096" y="4659656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EB560A77-54F0-D51D-C1D5-3CD9F5EFB2B0}"/>
                </a:ext>
              </a:extLst>
            </p:cNvPr>
            <p:cNvSpPr/>
            <p:nvPr/>
          </p:nvSpPr>
          <p:spPr>
            <a:xfrm>
              <a:off x="9446202" y="4119656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06B361A6-B310-B8B1-95E7-DE142417F406}"/>
                </a:ext>
              </a:extLst>
            </p:cNvPr>
            <p:cNvSpPr/>
            <p:nvPr/>
          </p:nvSpPr>
          <p:spPr>
            <a:xfrm>
              <a:off x="9980661" y="4119656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55DBA6FF-9226-BA66-2893-D6B5FA652094}"/>
                </a:ext>
              </a:extLst>
            </p:cNvPr>
            <p:cNvSpPr/>
            <p:nvPr/>
          </p:nvSpPr>
          <p:spPr>
            <a:xfrm>
              <a:off x="10519096" y="4119656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A575E805-A3EA-2B68-BA16-78376D1AA786}"/>
                </a:ext>
              </a:extLst>
            </p:cNvPr>
            <p:cNvSpPr/>
            <p:nvPr/>
          </p:nvSpPr>
          <p:spPr>
            <a:xfrm>
              <a:off x="9446202" y="3579656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DB440663-B23C-257C-D505-15CBE1F44782}"/>
                </a:ext>
              </a:extLst>
            </p:cNvPr>
            <p:cNvSpPr/>
            <p:nvPr/>
          </p:nvSpPr>
          <p:spPr>
            <a:xfrm>
              <a:off x="9980661" y="3579656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09986DAA-D501-4B81-0F18-92A1FC452E86}"/>
                </a:ext>
              </a:extLst>
            </p:cNvPr>
            <p:cNvSpPr/>
            <p:nvPr/>
          </p:nvSpPr>
          <p:spPr>
            <a:xfrm>
              <a:off x="10519096" y="3579656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8AD02211-0DCE-06E6-AA32-57C908150988}"/>
              </a:ext>
            </a:extLst>
          </p:cNvPr>
          <p:cNvSpPr txBox="1"/>
          <p:nvPr/>
        </p:nvSpPr>
        <p:spPr>
          <a:xfrm>
            <a:off x="506456" y="4462862"/>
            <a:ext cx="13068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1 × 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BF3FF7C-6959-9777-0BE6-D35FE8BE5C35}"/>
              </a:ext>
            </a:extLst>
          </p:cNvPr>
          <p:cNvSpPr txBox="1"/>
          <p:nvPr/>
        </p:nvSpPr>
        <p:spPr>
          <a:xfrm>
            <a:off x="2860501" y="4439744"/>
            <a:ext cx="15540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2 × 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05D250A-4212-6CAD-2F2F-95FDC99C12B2}"/>
              </a:ext>
            </a:extLst>
          </p:cNvPr>
          <p:cNvSpPr txBox="1"/>
          <p:nvPr/>
        </p:nvSpPr>
        <p:spPr>
          <a:xfrm>
            <a:off x="6028080" y="4463339"/>
            <a:ext cx="12657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3 × 3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7AB504A-CF3D-1C22-0B06-6E41EC683D32}"/>
              </a:ext>
            </a:extLst>
          </p:cNvPr>
          <p:cNvSpPr txBox="1"/>
          <p:nvPr/>
        </p:nvSpPr>
        <p:spPr>
          <a:xfrm>
            <a:off x="9589521" y="4462862"/>
            <a:ext cx="12657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4 × 4</a:t>
            </a:r>
          </a:p>
        </p:txBody>
      </p:sp>
      <p:pic>
        <p:nvPicPr>
          <p:cNvPr id="41" name="Picture 40" descr="A picture containing text&#10;&#10;Description automatically generated">
            <a:extLst>
              <a:ext uri="{FF2B5EF4-FFF2-40B4-BE49-F238E27FC236}">
                <a16:creationId xmlns:a16="http://schemas.microsoft.com/office/drawing/2014/main" id="{50EB4677-BDAC-0EEF-1BB6-D371A0D1B43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725"/>
          <a:stretch/>
        </p:blipFill>
        <p:spPr>
          <a:xfrm>
            <a:off x="10855291" y="471788"/>
            <a:ext cx="656949" cy="82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46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4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E17BE90-2C23-4C2A-D20A-8F699F2B11B8}"/>
              </a:ext>
            </a:extLst>
          </p:cNvPr>
          <p:cNvSpPr/>
          <p:nvPr/>
        </p:nvSpPr>
        <p:spPr>
          <a:xfrm>
            <a:off x="889880" y="3756322"/>
            <a:ext cx="540000" cy="540000"/>
          </a:xfrm>
          <a:prstGeom prst="rect">
            <a:avLst/>
          </a:prstGeom>
          <a:solidFill>
            <a:srgbClr val="F32128"/>
          </a:solidFill>
          <a:ln w="19050">
            <a:solidFill>
              <a:schemeClr val="accent4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94B982CD-F66B-B9EB-24BC-1B02191218F3}"/>
              </a:ext>
            </a:extLst>
          </p:cNvPr>
          <p:cNvGrpSpPr/>
          <p:nvPr/>
        </p:nvGrpSpPr>
        <p:grpSpPr>
          <a:xfrm>
            <a:off x="3100656" y="3216322"/>
            <a:ext cx="1076870" cy="1080000"/>
            <a:chOff x="5239391" y="3601745"/>
            <a:chExt cx="1076870" cy="1080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37A9B1F-1E2B-5FED-32E5-4E4F6D077757}"/>
                </a:ext>
              </a:extLst>
            </p:cNvPr>
            <p:cNvSpPr/>
            <p:nvPr/>
          </p:nvSpPr>
          <p:spPr>
            <a:xfrm>
              <a:off x="5242375" y="3601745"/>
              <a:ext cx="540000" cy="540000"/>
            </a:xfrm>
            <a:prstGeom prst="rect">
              <a:avLst/>
            </a:prstGeom>
            <a:solidFill>
              <a:srgbClr val="44DB00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AF16C2B0-1281-61DC-2E71-F93D49D88D53}"/>
                </a:ext>
              </a:extLst>
            </p:cNvPr>
            <p:cNvSpPr/>
            <p:nvPr/>
          </p:nvSpPr>
          <p:spPr>
            <a:xfrm>
              <a:off x="5239391" y="4141745"/>
              <a:ext cx="540000" cy="540000"/>
            </a:xfrm>
            <a:prstGeom prst="rect">
              <a:avLst/>
            </a:prstGeom>
            <a:solidFill>
              <a:srgbClr val="44DB00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44B89F7-FF16-C175-6CB4-D25882123602}"/>
                </a:ext>
              </a:extLst>
            </p:cNvPr>
            <p:cNvSpPr/>
            <p:nvPr/>
          </p:nvSpPr>
          <p:spPr>
            <a:xfrm>
              <a:off x="5776261" y="4141745"/>
              <a:ext cx="540000" cy="540000"/>
            </a:xfrm>
            <a:prstGeom prst="rect">
              <a:avLst/>
            </a:prstGeom>
            <a:solidFill>
              <a:srgbClr val="44DB00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9A33C6DE-3EBA-A68D-331A-532849119192}"/>
                </a:ext>
              </a:extLst>
            </p:cNvPr>
            <p:cNvSpPr/>
            <p:nvPr/>
          </p:nvSpPr>
          <p:spPr>
            <a:xfrm>
              <a:off x="5776261" y="3601745"/>
              <a:ext cx="540000" cy="540000"/>
            </a:xfrm>
            <a:prstGeom prst="rect">
              <a:avLst/>
            </a:prstGeom>
            <a:solidFill>
              <a:srgbClr val="44DB00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A4526030-8F66-C909-9998-262FADE0C26D}"/>
              </a:ext>
            </a:extLst>
          </p:cNvPr>
          <p:cNvGrpSpPr/>
          <p:nvPr/>
        </p:nvGrpSpPr>
        <p:grpSpPr>
          <a:xfrm>
            <a:off x="9143971" y="2136322"/>
            <a:ext cx="2158480" cy="2160000"/>
            <a:chOff x="6613833" y="1189012"/>
            <a:chExt cx="2158480" cy="21600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7BBE6B4-562A-A6F1-4B1C-270337886C68}"/>
                </a:ext>
              </a:extLst>
            </p:cNvPr>
            <p:cNvSpPr/>
            <p:nvPr/>
          </p:nvSpPr>
          <p:spPr>
            <a:xfrm>
              <a:off x="6616677" y="226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4AD2DCEB-358C-626F-DE35-9D8DFD5848BE}"/>
                </a:ext>
              </a:extLst>
            </p:cNvPr>
            <p:cNvSpPr/>
            <p:nvPr/>
          </p:nvSpPr>
          <p:spPr>
            <a:xfrm>
              <a:off x="6618242" y="280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7D78A943-204A-298B-D105-8DDC2BF462F1}"/>
                </a:ext>
              </a:extLst>
            </p:cNvPr>
            <p:cNvSpPr/>
            <p:nvPr/>
          </p:nvSpPr>
          <p:spPr>
            <a:xfrm>
              <a:off x="7155112" y="280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1D74706D-5FA3-8E92-A142-F833FBBD0654}"/>
                </a:ext>
              </a:extLst>
            </p:cNvPr>
            <p:cNvSpPr/>
            <p:nvPr/>
          </p:nvSpPr>
          <p:spPr>
            <a:xfrm>
              <a:off x="7155112" y="226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BA1A09E6-D33F-D780-1552-4B1FE0FBDC62}"/>
                </a:ext>
              </a:extLst>
            </p:cNvPr>
            <p:cNvSpPr/>
            <p:nvPr/>
          </p:nvSpPr>
          <p:spPr>
            <a:xfrm>
              <a:off x="7693547" y="226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57719933-59BC-7F61-529A-C9D58E4AB95C}"/>
                </a:ext>
              </a:extLst>
            </p:cNvPr>
            <p:cNvSpPr/>
            <p:nvPr/>
          </p:nvSpPr>
          <p:spPr>
            <a:xfrm>
              <a:off x="7695112" y="280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F574DBF0-09BB-9D56-0069-538BEE5DD1BB}"/>
                </a:ext>
              </a:extLst>
            </p:cNvPr>
            <p:cNvSpPr/>
            <p:nvPr/>
          </p:nvSpPr>
          <p:spPr>
            <a:xfrm>
              <a:off x="8231982" y="280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5C3BB44B-5265-822B-EA60-7AD96546799A}"/>
                </a:ext>
              </a:extLst>
            </p:cNvPr>
            <p:cNvSpPr/>
            <p:nvPr/>
          </p:nvSpPr>
          <p:spPr>
            <a:xfrm>
              <a:off x="8231982" y="226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D0B0859-243F-8832-E40E-473369076E0F}"/>
                </a:ext>
              </a:extLst>
            </p:cNvPr>
            <p:cNvSpPr/>
            <p:nvPr/>
          </p:nvSpPr>
          <p:spPr>
            <a:xfrm>
              <a:off x="6613833" y="118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CCC2FA41-FCB7-79B4-DFB1-DEF75EEE046C}"/>
                </a:ext>
              </a:extLst>
            </p:cNvPr>
            <p:cNvSpPr/>
            <p:nvPr/>
          </p:nvSpPr>
          <p:spPr>
            <a:xfrm>
              <a:off x="6615398" y="172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2904E6E1-0F50-0962-943F-9E30486179B8}"/>
                </a:ext>
              </a:extLst>
            </p:cNvPr>
            <p:cNvSpPr/>
            <p:nvPr/>
          </p:nvSpPr>
          <p:spPr>
            <a:xfrm>
              <a:off x="7152268" y="172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54D7CAF2-FD0C-3647-A8AF-DEF0D02C8BD6}"/>
                </a:ext>
              </a:extLst>
            </p:cNvPr>
            <p:cNvSpPr/>
            <p:nvPr/>
          </p:nvSpPr>
          <p:spPr>
            <a:xfrm>
              <a:off x="7152268" y="118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A7C636D6-B126-037D-381C-A02F6B382CC8}"/>
                </a:ext>
              </a:extLst>
            </p:cNvPr>
            <p:cNvSpPr/>
            <p:nvPr/>
          </p:nvSpPr>
          <p:spPr>
            <a:xfrm>
              <a:off x="7693878" y="118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AEE9487D-34E5-7351-0D48-A18FE97C343C}"/>
                </a:ext>
              </a:extLst>
            </p:cNvPr>
            <p:cNvSpPr/>
            <p:nvPr/>
          </p:nvSpPr>
          <p:spPr>
            <a:xfrm>
              <a:off x="7695443" y="172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D49015EB-8426-668A-759F-B9A40D2CE0BC}"/>
                </a:ext>
              </a:extLst>
            </p:cNvPr>
            <p:cNvSpPr/>
            <p:nvPr/>
          </p:nvSpPr>
          <p:spPr>
            <a:xfrm>
              <a:off x="8232313" y="172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F4C2E297-C12F-57D7-E30A-C6DF79B96B3E}"/>
                </a:ext>
              </a:extLst>
            </p:cNvPr>
            <p:cNvSpPr/>
            <p:nvPr/>
          </p:nvSpPr>
          <p:spPr>
            <a:xfrm>
              <a:off x="8232313" y="118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F48B574C-EEFA-00D7-E6F6-E8E392F45C50}"/>
              </a:ext>
            </a:extLst>
          </p:cNvPr>
          <p:cNvGrpSpPr/>
          <p:nvPr/>
        </p:nvGrpSpPr>
        <p:grpSpPr>
          <a:xfrm>
            <a:off x="5856506" y="2676322"/>
            <a:ext cx="1612894" cy="1620000"/>
            <a:chOff x="9446202" y="3579656"/>
            <a:chExt cx="1612894" cy="1620000"/>
          </a:xfrm>
        </p:grpSpPr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BB5CDB32-A151-D568-50DC-48D62C527E74}"/>
                </a:ext>
              </a:extLst>
            </p:cNvPr>
            <p:cNvSpPr/>
            <p:nvPr/>
          </p:nvSpPr>
          <p:spPr>
            <a:xfrm>
              <a:off x="9446202" y="4659656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85846EA7-4729-E6F7-BF40-A90C07B95FB9}"/>
                </a:ext>
              </a:extLst>
            </p:cNvPr>
            <p:cNvSpPr/>
            <p:nvPr/>
          </p:nvSpPr>
          <p:spPr>
            <a:xfrm>
              <a:off x="9980661" y="4659656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2D47E82C-2C23-8C36-42CF-987B8F9F3948}"/>
                </a:ext>
              </a:extLst>
            </p:cNvPr>
            <p:cNvSpPr/>
            <p:nvPr/>
          </p:nvSpPr>
          <p:spPr>
            <a:xfrm>
              <a:off x="10519096" y="4659656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EB560A77-54F0-D51D-C1D5-3CD9F5EFB2B0}"/>
                </a:ext>
              </a:extLst>
            </p:cNvPr>
            <p:cNvSpPr/>
            <p:nvPr/>
          </p:nvSpPr>
          <p:spPr>
            <a:xfrm>
              <a:off x="9446202" y="4119656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06B361A6-B310-B8B1-95E7-DE142417F406}"/>
                </a:ext>
              </a:extLst>
            </p:cNvPr>
            <p:cNvSpPr/>
            <p:nvPr/>
          </p:nvSpPr>
          <p:spPr>
            <a:xfrm>
              <a:off x="9980661" y="4119656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55DBA6FF-9226-BA66-2893-D6B5FA652094}"/>
                </a:ext>
              </a:extLst>
            </p:cNvPr>
            <p:cNvSpPr/>
            <p:nvPr/>
          </p:nvSpPr>
          <p:spPr>
            <a:xfrm>
              <a:off x="10519096" y="4119656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A575E805-A3EA-2B68-BA16-78376D1AA786}"/>
                </a:ext>
              </a:extLst>
            </p:cNvPr>
            <p:cNvSpPr/>
            <p:nvPr/>
          </p:nvSpPr>
          <p:spPr>
            <a:xfrm>
              <a:off x="9446202" y="3579656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DB440663-B23C-257C-D505-15CBE1F44782}"/>
                </a:ext>
              </a:extLst>
            </p:cNvPr>
            <p:cNvSpPr/>
            <p:nvPr/>
          </p:nvSpPr>
          <p:spPr>
            <a:xfrm>
              <a:off x="9980661" y="3579656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09986DAA-D501-4B81-0F18-92A1FC452E86}"/>
                </a:ext>
              </a:extLst>
            </p:cNvPr>
            <p:cNvSpPr/>
            <p:nvPr/>
          </p:nvSpPr>
          <p:spPr>
            <a:xfrm>
              <a:off x="10519096" y="3579656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40" name="Title 2">
            <a:extLst>
              <a:ext uri="{FF2B5EF4-FFF2-40B4-BE49-F238E27FC236}">
                <a16:creationId xmlns:a16="http://schemas.microsoft.com/office/drawing/2014/main" id="{3B070271-45AF-92DB-9106-BA7CBC8390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652" y="294138"/>
            <a:ext cx="10621377" cy="1310574"/>
          </a:xfrm>
        </p:spPr>
        <p:txBody>
          <a:bodyPr>
            <a:noAutofit/>
          </a:bodyPr>
          <a:lstStyle/>
          <a:p>
            <a:r>
              <a:rPr lang="en-GB" sz="2800" b="0" dirty="0"/>
              <a:t>Fin correctly writes the product for each expression. What do you notice about the PRODUCT for each square shape?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3B718BA-0F87-9560-D84E-6372E07A815E}"/>
              </a:ext>
            </a:extLst>
          </p:cNvPr>
          <p:cNvSpPr txBox="1"/>
          <p:nvPr/>
        </p:nvSpPr>
        <p:spPr>
          <a:xfrm>
            <a:off x="38623" y="4462862"/>
            <a:ext cx="2242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1 × 1 = 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1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66B3D85-85F7-74BC-F73A-3580E6709546}"/>
              </a:ext>
            </a:extLst>
          </p:cNvPr>
          <p:cNvSpPr txBox="1"/>
          <p:nvPr/>
        </p:nvSpPr>
        <p:spPr>
          <a:xfrm>
            <a:off x="2617228" y="4447570"/>
            <a:ext cx="20405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2 × 2 = 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4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C0402085-82B1-EBC0-DD72-2B952088B31D}"/>
              </a:ext>
            </a:extLst>
          </p:cNvPr>
          <p:cNvSpPr txBox="1"/>
          <p:nvPr/>
        </p:nvSpPr>
        <p:spPr>
          <a:xfrm>
            <a:off x="5640667" y="4447570"/>
            <a:ext cx="20405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3 × 3 = 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9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C7F03923-8152-FEE7-6244-E9F16C10D8FE}"/>
              </a:ext>
            </a:extLst>
          </p:cNvPr>
          <p:cNvSpPr txBox="1"/>
          <p:nvPr/>
        </p:nvSpPr>
        <p:spPr>
          <a:xfrm>
            <a:off x="9124677" y="4462862"/>
            <a:ext cx="2242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4 × 4 = 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16</a:t>
            </a:r>
          </a:p>
        </p:txBody>
      </p:sp>
      <p:pic>
        <p:nvPicPr>
          <p:cNvPr id="2" name="Picture 1" descr="A picture containing text&#10;&#10;Description automatically generated">
            <a:extLst>
              <a:ext uri="{FF2B5EF4-FFF2-40B4-BE49-F238E27FC236}">
                <a16:creationId xmlns:a16="http://schemas.microsoft.com/office/drawing/2014/main" id="{CB7A8EDB-1AA5-CC6B-D2AB-18B0157DD8C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725"/>
          <a:stretch/>
        </p:blipFill>
        <p:spPr>
          <a:xfrm>
            <a:off x="10804486" y="1011788"/>
            <a:ext cx="656949" cy="823000"/>
          </a:xfrm>
          <a:prstGeom prst="rect">
            <a:avLst/>
          </a:prstGeom>
        </p:spPr>
      </p:pic>
      <p:sp>
        <p:nvSpPr>
          <p:cNvPr id="3" name="Speech Bubble: Rectangle with Corners Rounded 2">
            <a:extLst>
              <a:ext uri="{FF2B5EF4-FFF2-40B4-BE49-F238E27FC236}">
                <a16:creationId xmlns:a16="http://schemas.microsoft.com/office/drawing/2014/main" id="{5DBE5DE6-5E99-3D1E-668F-7DB94782FC05}"/>
              </a:ext>
            </a:extLst>
          </p:cNvPr>
          <p:cNvSpPr/>
          <p:nvPr/>
        </p:nvSpPr>
        <p:spPr>
          <a:xfrm>
            <a:off x="4657824" y="475129"/>
            <a:ext cx="5588110" cy="1121193"/>
          </a:xfrm>
          <a:prstGeom prst="wedgeRoundRectCallout">
            <a:avLst>
              <a:gd name="adj1" fmla="val 57994"/>
              <a:gd name="adj2" fmla="val 37713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The product is equal to the number of smaller blocks in each square.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A9B1282-1883-4BD9-E7CE-3715E9FD5625}"/>
              </a:ext>
            </a:extLst>
          </p:cNvPr>
          <p:cNvSpPr txBox="1"/>
          <p:nvPr/>
        </p:nvSpPr>
        <p:spPr>
          <a:xfrm>
            <a:off x="888315" y="3756322"/>
            <a:ext cx="5333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DBBCA417-88E2-93D1-11B8-C282B05CB90B}"/>
              </a:ext>
            </a:extLst>
          </p:cNvPr>
          <p:cNvSpPr txBox="1"/>
          <p:nvPr/>
        </p:nvSpPr>
        <p:spPr>
          <a:xfrm>
            <a:off x="3364087" y="3465712"/>
            <a:ext cx="5333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5125EBBA-2AB1-EBA8-F2E7-7B07A20EE31C}"/>
              </a:ext>
            </a:extLst>
          </p:cNvPr>
          <p:cNvSpPr txBox="1"/>
          <p:nvPr/>
        </p:nvSpPr>
        <p:spPr>
          <a:xfrm>
            <a:off x="6389069" y="3241492"/>
            <a:ext cx="5333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9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925E46A3-F8C6-6852-DE91-32181BC47FF9}"/>
              </a:ext>
            </a:extLst>
          </p:cNvPr>
          <p:cNvSpPr txBox="1"/>
          <p:nvPr/>
        </p:nvSpPr>
        <p:spPr>
          <a:xfrm>
            <a:off x="9898332" y="2918227"/>
            <a:ext cx="6475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16</a:t>
            </a:r>
          </a:p>
        </p:txBody>
      </p:sp>
    </p:spTree>
    <p:extLst>
      <p:ext uri="{BB962C8B-B14F-4D97-AF65-F5344CB8AC3E}">
        <p14:creationId xmlns:p14="http://schemas.microsoft.com/office/powerpoint/2010/main" val="948763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3" grpId="0" animBg="1"/>
      <p:bldP spid="4" grpId="0"/>
      <p:bldP spid="45" grpId="0"/>
      <p:bldP spid="46" grpId="0"/>
      <p:bldP spid="4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71AD67-2B67-4683-95B5-4BDCB01FB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3124" y="253789"/>
            <a:ext cx="10972800" cy="621513"/>
          </a:xfrm>
        </p:spPr>
        <p:txBody>
          <a:bodyPr>
            <a:normAutofit/>
          </a:bodyPr>
          <a:lstStyle/>
          <a:p>
            <a:r>
              <a:rPr lang="en-GB" sz="2800" b="0" dirty="0"/>
              <a:t>Complete the sentence</a:t>
            </a:r>
          </a:p>
        </p:txBody>
      </p:sp>
      <p:graphicFrame>
        <p:nvGraphicFramePr>
          <p:cNvPr id="6" name="Table 9">
            <a:extLst>
              <a:ext uri="{FF2B5EF4-FFF2-40B4-BE49-F238E27FC236}">
                <a16:creationId xmlns:a16="http://schemas.microsoft.com/office/drawing/2014/main" id="{8720AD9D-8B40-F809-2DB9-5C94A78028E1}"/>
              </a:ext>
            </a:extLst>
          </p:cNvPr>
          <p:cNvGraphicFramePr>
            <a:graphicFrameLocks noGrp="1"/>
          </p:cNvGraphicFramePr>
          <p:nvPr/>
        </p:nvGraphicFramePr>
        <p:xfrm>
          <a:off x="3790750" y="1014743"/>
          <a:ext cx="3036882" cy="3992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5397">
                  <a:extLst>
                    <a:ext uri="{9D8B030D-6E8A-4147-A177-3AD203B41FA5}">
                      <a16:colId xmlns:a16="http://schemas.microsoft.com/office/drawing/2014/main" val="1924953216"/>
                    </a:ext>
                  </a:extLst>
                </a:gridCol>
                <a:gridCol w="250435">
                  <a:extLst>
                    <a:ext uri="{9D8B030D-6E8A-4147-A177-3AD203B41FA5}">
                      <a16:colId xmlns:a16="http://schemas.microsoft.com/office/drawing/2014/main" val="3177065227"/>
                    </a:ext>
                  </a:extLst>
                </a:gridCol>
                <a:gridCol w="718027">
                  <a:extLst>
                    <a:ext uri="{9D8B030D-6E8A-4147-A177-3AD203B41FA5}">
                      <a16:colId xmlns:a16="http://schemas.microsoft.com/office/drawing/2014/main" val="1806246071"/>
                    </a:ext>
                  </a:extLst>
                </a:gridCol>
                <a:gridCol w="514350">
                  <a:extLst>
                    <a:ext uri="{9D8B030D-6E8A-4147-A177-3AD203B41FA5}">
                      <a16:colId xmlns:a16="http://schemas.microsoft.com/office/drawing/2014/main" val="1961554887"/>
                    </a:ext>
                  </a:extLst>
                </a:gridCol>
                <a:gridCol w="828673">
                  <a:extLst>
                    <a:ext uri="{9D8B030D-6E8A-4147-A177-3AD203B41FA5}">
                      <a16:colId xmlns:a16="http://schemas.microsoft.com/office/drawing/2014/main" val="2125623689"/>
                    </a:ext>
                  </a:extLst>
                </a:gridCol>
              </a:tblGrid>
              <a:tr h="609100">
                <a:tc>
                  <a:txBody>
                    <a:bodyPr/>
                    <a:lstStyle/>
                    <a:p>
                      <a:pPr algn="ctr"/>
                      <a:r>
                        <a:rPr lang="en-GB" sz="4000" b="0" dirty="0">
                          <a:solidFill>
                            <a:srgbClr val="595959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4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>
                              <a:lumMod val="65000"/>
                              <a:lumOff val="35000"/>
                            </a:srgb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×</a:t>
                      </a:r>
                      <a:endParaRPr lang="en-GB" sz="4000" b="0" dirty="0">
                        <a:solidFill>
                          <a:srgbClr val="595959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0" dirty="0">
                          <a:solidFill>
                            <a:srgbClr val="595959"/>
                          </a:solidFill>
                          <a:latin typeface="Century Gothic" panose="020B0502020202020204" pitchFamily="34" charset="0"/>
                        </a:rPr>
                        <a:t>1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0" dirty="0">
                          <a:solidFill>
                            <a:srgbClr val="595959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0" dirty="0">
                          <a:solidFill>
                            <a:schemeClr val="accent4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5087628"/>
                  </a:ext>
                </a:extLst>
              </a:tr>
              <a:tr h="264826"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rgbClr val="595959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rgbClr val="595959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rgbClr val="595959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rgbClr val="595959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accent4">
                            <a:lumMod val="65000"/>
                            <a:lumOff val="3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3818059"/>
                  </a:ext>
                </a:extLst>
              </a:tr>
              <a:tr h="609100">
                <a:tc>
                  <a:txBody>
                    <a:bodyPr/>
                    <a:lstStyle/>
                    <a:p>
                      <a:pPr algn="ctr"/>
                      <a:r>
                        <a:rPr lang="en-GB" sz="4000" b="0" dirty="0">
                          <a:solidFill>
                            <a:srgbClr val="595959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4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>
                              <a:lumMod val="65000"/>
                              <a:lumOff val="35000"/>
                            </a:srgb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×</a:t>
                      </a:r>
                      <a:endParaRPr lang="en-GB" sz="4000" b="0" dirty="0">
                        <a:solidFill>
                          <a:srgbClr val="595959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0" dirty="0">
                          <a:solidFill>
                            <a:srgbClr val="595959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0" dirty="0">
                          <a:solidFill>
                            <a:srgbClr val="595959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0" dirty="0">
                          <a:solidFill>
                            <a:schemeClr val="accent4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6112198"/>
                  </a:ext>
                </a:extLst>
              </a:tr>
              <a:tr h="264826">
                <a:tc>
                  <a:txBody>
                    <a:bodyPr/>
                    <a:lstStyle/>
                    <a:p>
                      <a:pPr algn="r"/>
                      <a:endParaRPr lang="en-GB" sz="2000" b="0" dirty="0">
                        <a:solidFill>
                          <a:srgbClr val="595959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rgbClr val="595959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rgbClr val="595959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rgbClr val="595959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accent4">
                            <a:lumMod val="65000"/>
                            <a:lumOff val="3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17076444"/>
                  </a:ext>
                </a:extLst>
              </a:tr>
              <a:tr h="609100">
                <a:tc>
                  <a:txBody>
                    <a:bodyPr/>
                    <a:lstStyle/>
                    <a:p>
                      <a:pPr algn="ctr"/>
                      <a:r>
                        <a:rPr lang="en-GB" sz="4000" b="0" dirty="0">
                          <a:solidFill>
                            <a:srgbClr val="595959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4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>
                              <a:lumMod val="65000"/>
                              <a:lumOff val="35000"/>
                            </a:srgb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×</a:t>
                      </a:r>
                      <a:endParaRPr lang="en-GB" sz="4000" b="0" dirty="0">
                        <a:solidFill>
                          <a:srgbClr val="595959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0" dirty="0">
                          <a:solidFill>
                            <a:srgbClr val="595959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0" dirty="0">
                          <a:solidFill>
                            <a:srgbClr val="595959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0" dirty="0">
                          <a:solidFill>
                            <a:schemeClr val="accent4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6569685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rgbClr val="595959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rgbClr val="595959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rgbClr val="595959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rgbClr val="595959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accent4">
                            <a:lumMod val="65000"/>
                            <a:lumOff val="3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6904924"/>
                  </a:ext>
                </a:extLst>
              </a:tr>
              <a:tr h="609100">
                <a:tc>
                  <a:txBody>
                    <a:bodyPr/>
                    <a:lstStyle/>
                    <a:p>
                      <a:pPr algn="ctr"/>
                      <a:r>
                        <a:rPr lang="en-GB" sz="4000" b="0" dirty="0">
                          <a:solidFill>
                            <a:srgbClr val="595959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4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>
                              <a:lumMod val="65000"/>
                              <a:lumOff val="35000"/>
                            </a:srgb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×</a:t>
                      </a:r>
                      <a:endParaRPr lang="en-GB" sz="4000" b="0" dirty="0">
                        <a:solidFill>
                          <a:srgbClr val="595959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0" dirty="0">
                          <a:solidFill>
                            <a:srgbClr val="595959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0" dirty="0">
                          <a:solidFill>
                            <a:srgbClr val="595959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0" dirty="0">
                          <a:solidFill>
                            <a:schemeClr val="accent4">
                              <a:lumMod val="65000"/>
                              <a:lumOff val="35000"/>
                            </a:schemeClr>
                          </a:solidFill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5112170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A633D91C-EAFD-1200-4B0E-091993EBBEFC}"/>
              </a:ext>
            </a:extLst>
          </p:cNvPr>
          <p:cNvSpPr/>
          <p:nvPr/>
        </p:nvSpPr>
        <p:spPr>
          <a:xfrm>
            <a:off x="7590269" y="1346320"/>
            <a:ext cx="188920" cy="188920"/>
          </a:xfrm>
          <a:prstGeom prst="rect">
            <a:avLst/>
          </a:prstGeom>
          <a:solidFill>
            <a:srgbClr val="F32128"/>
          </a:solidFill>
          <a:ln w="19050">
            <a:solidFill>
              <a:schemeClr val="accent4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5E47711-CDB8-B02E-FDFB-031D236FCA1B}"/>
              </a:ext>
            </a:extLst>
          </p:cNvPr>
          <p:cNvGrpSpPr/>
          <p:nvPr/>
        </p:nvGrpSpPr>
        <p:grpSpPr>
          <a:xfrm>
            <a:off x="7513415" y="2309909"/>
            <a:ext cx="376745" cy="377840"/>
            <a:chOff x="5239391" y="3601745"/>
            <a:chExt cx="1076870" cy="1080000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1CB2CA3D-E5F8-E012-7953-959E2F6FDCD9}"/>
                </a:ext>
              </a:extLst>
            </p:cNvPr>
            <p:cNvSpPr/>
            <p:nvPr/>
          </p:nvSpPr>
          <p:spPr>
            <a:xfrm>
              <a:off x="5242375" y="3601745"/>
              <a:ext cx="540000" cy="540000"/>
            </a:xfrm>
            <a:prstGeom prst="rect">
              <a:avLst/>
            </a:prstGeom>
            <a:solidFill>
              <a:srgbClr val="44DB00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588D2AA-D06B-8BE5-2662-C15767E4A54A}"/>
                </a:ext>
              </a:extLst>
            </p:cNvPr>
            <p:cNvSpPr/>
            <p:nvPr/>
          </p:nvSpPr>
          <p:spPr>
            <a:xfrm>
              <a:off x="5239391" y="4141745"/>
              <a:ext cx="540000" cy="540000"/>
            </a:xfrm>
            <a:prstGeom prst="rect">
              <a:avLst/>
            </a:prstGeom>
            <a:solidFill>
              <a:srgbClr val="44DB00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14328F18-9460-7EEE-696B-22644518191F}"/>
                </a:ext>
              </a:extLst>
            </p:cNvPr>
            <p:cNvSpPr/>
            <p:nvPr/>
          </p:nvSpPr>
          <p:spPr>
            <a:xfrm>
              <a:off x="5776261" y="4141745"/>
              <a:ext cx="540000" cy="540000"/>
            </a:xfrm>
            <a:prstGeom prst="rect">
              <a:avLst/>
            </a:prstGeom>
            <a:solidFill>
              <a:srgbClr val="44DB00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FCEBFC15-0E48-AA97-1148-DD64291E58F5}"/>
                </a:ext>
              </a:extLst>
            </p:cNvPr>
            <p:cNvSpPr/>
            <p:nvPr/>
          </p:nvSpPr>
          <p:spPr>
            <a:xfrm>
              <a:off x="5776261" y="3601745"/>
              <a:ext cx="540000" cy="540000"/>
            </a:xfrm>
            <a:prstGeom prst="rect">
              <a:avLst/>
            </a:prstGeom>
            <a:solidFill>
              <a:srgbClr val="44DB00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5EFA107-954E-6DAC-319D-47B056B78A6E}"/>
              </a:ext>
            </a:extLst>
          </p:cNvPr>
          <p:cNvGrpSpPr/>
          <p:nvPr/>
        </p:nvGrpSpPr>
        <p:grpSpPr>
          <a:xfrm>
            <a:off x="7323666" y="4323052"/>
            <a:ext cx="755148" cy="755680"/>
            <a:chOff x="6613833" y="1189012"/>
            <a:chExt cx="2158480" cy="2160000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81A80F4-105B-B8CD-A244-F4759F82B54B}"/>
                </a:ext>
              </a:extLst>
            </p:cNvPr>
            <p:cNvSpPr/>
            <p:nvPr/>
          </p:nvSpPr>
          <p:spPr>
            <a:xfrm>
              <a:off x="6616677" y="226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AEA8CBEA-E68D-8CA9-5432-DA1D14B19F2A}"/>
                </a:ext>
              </a:extLst>
            </p:cNvPr>
            <p:cNvSpPr/>
            <p:nvPr/>
          </p:nvSpPr>
          <p:spPr>
            <a:xfrm>
              <a:off x="6618242" y="280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0894F259-9646-E754-637E-B891FF28D038}"/>
                </a:ext>
              </a:extLst>
            </p:cNvPr>
            <p:cNvSpPr/>
            <p:nvPr/>
          </p:nvSpPr>
          <p:spPr>
            <a:xfrm>
              <a:off x="7155112" y="280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378F31A6-4197-21A3-DC3A-45E1C193D905}"/>
                </a:ext>
              </a:extLst>
            </p:cNvPr>
            <p:cNvSpPr/>
            <p:nvPr/>
          </p:nvSpPr>
          <p:spPr>
            <a:xfrm>
              <a:off x="7155112" y="226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A4C9BF71-FC7A-AD50-B99C-EE63BFBDE321}"/>
                </a:ext>
              </a:extLst>
            </p:cNvPr>
            <p:cNvSpPr/>
            <p:nvPr/>
          </p:nvSpPr>
          <p:spPr>
            <a:xfrm>
              <a:off x="7693547" y="226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6A02B31D-5D70-2EFF-24C0-D8BCA15DCA2F}"/>
                </a:ext>
              </a:extLst>
            </p:cNvPr>
            <p:cNvSpPr/>
            <p:nvPr/>
          </p:nvSpPr>
          <p:spPr>
            <a:xfrm>
              <a:off x="7695112" y="280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CC189491-3631-8F74-5840-B208545F22A6}"/>
                </a:ext>
              </a:extLst>
            </p:cNvPr>
            <p:cNvSpPr/>
            <p:nvPr/>
          </p:nvSpPr>
          <p:spPr>
            <a:xfrm>
              <a:off x="8231982" y="280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449A1AA9-D784-E253-3139-ED240163F719}"/>
                </a:ext>
              </a:extLst>
            </p:cNvPr>
            <p:cNvSpPr/>
            <p:nvPr/>
          </p:nvSpPr>
          <p:spPr>
            <a:xfrm>
              <a:off x="8231982" y="226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6E28B5D2-CB14-827C-2792-314F42A7F2FB}"/>
                </a:ext>
              </a:extLst>
            </p:cNvPr>
            <p:cNvSpPr/>
            <p:nvPr/>
          </p:nvSpPr>
          <p:spPr>
            <a:xfrm>
              <a:off x="6613833" y="118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D82C8D61-05A9-36BC-3DF5-776843426A2F}"/>
                </a:ext>
              </a:extLst>
            </p:cNvPr>
            <p:cNvSpPr/>
            <p:nvPr/>
          </p:nvSpPr>
          <p:spPr>
            <a:xfrm>
              <a:off x="6615398" y="172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7C9E8AE8-ADB6-33A3-5197-F0BB03B5FBC6}"/>
                </a:ext>
              </a:extLst>
            </p:cNvPr>
            <p:cNvSpPr/>
            <p:nvPr/>
          </p:nvSpPr>
          <p:spPr>
            <a:xfrm>
              <a:off x="7152268" y="172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391FA1D4-BFA6-CF6B-EBB8-E254F73CCF7B}"/>
                </a:ext>
              </a:extLst>
            </p:cNvPr>
            <p:cNvSpPr/>
            <p:nvPr/>
          </p:nvSpPr>
          <p:spPr>
            <a:xfrm>
              <a:off x="7152268" y="118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01169DA4-490B-4E3E-A14C-010DB7C26C2F}"/>
                </a:ext>
              </a:extLst>
            </p:cNvPr>
            <p:cNvSpPr/>
            <p:nvPr/>
          </p:nvSpPr>
          <p:spPr>
            <a:xfrm>
              <a:off x="7693878" y="118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A1DCCEA2-A79F-7DCA-47B6-9C9532B7B975}"/>
                </a:ext>
              </a:extLst>
            </p:cNvPr>
            <p:cNvSpPr/>
            <p:nvPr/>
          </p:nvSpPr>
          <p:spPr>
            <a:xfrm>
              <a:off x="7695443" y="172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7B2E3FB8-68C6-F3B1-49ED-09B1244F3619}"/>
                </a:ext>
              </a:extLst>
            </p:cNvPr>
            <p:cNvSpPr/>
            <p:nvPr/>
          </p:nvSpPr>
          <p:spPr>
            <a:xfrm>
              <a:off x="8232313" y="172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F83F66A9-C2A4-E261-63E2-3F4D1DD2D83B}"/>
                </a:ext>
              </a:extLst>
            </p:cNvPr>
            <p:cNvSpPr/>
            <p:nvPr/>
          </p:nvSpPr>
          <p:spPr>
            <a:xfrm>
              <a:off x="8232313" y="1189012"/>
              <a:ext cx="540000" cy="540000"/>
            </a:xfrm>
            <a:prstGeom prst="rect">
              <a:avLst/>
            </a:prstGeom>
            <a:solidFill>
              <a:srgbClr val="F831A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03A18CE9-F7BB-DE2C-43A3-62CFFD8952F1}"/>
              </a:ext>
            </a:extLst>
          </p:cNvPr>
          <p:cNvGrpSpPr/>
          <p:nvPr/>
        </p:nvGrpSpPr>
        <p:grpSpPr>
          <a:xfrm>
            <a:off x="7405219" y="3274849"/>
            <a:ext cx="564274" cy="566760"/>
            <a:chOff x="9446202" y="3579656"/>
            <a:chExt cx="1612894" cy="1620000"/>
          </a:xfrm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DFA655F5-C959-AC80-2452-2DF5F1D630CC}"/>
                </a:ext>
              </a:extLst>
            </p:cNvPr>
            <p:cNvSpPr/>
            <p:nvPr/>
          </p:nvSpPr>
          <p:spPr>
            <a:xfrm>
              <a:off x="9446202" y="4659656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A331D9A3-C96A-AC0D-ABF6-AB56E2DD6B61}"/>
                </a:ext>
              </a:extLst>
            </p:cNvPr>
            <p:cNvSpPr/>
            <p:nvPr/>
          </p:nvSpPr>
          <p:spPr>
            <a:xfrm>
              <a:off x="9980661" y="4659656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77F096C1-7350-4670-5C84-CCEB87954ABC}"/>
                </a:ext>
              </a:extLst>
            </p:cNvPr>
            <p:cNvSpPr/>
            <p:nvPr/>
          </p:nvSpPr>
          <p:spPr>
            <a:xfrm>
              <a:off x="10519096" y="4659656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2FB4F790-3232-1F6E-05F4-E370C6A6D375}"/>
                </a:ext>
              </a:extLst>
            </p:cNvPr>
            <p:cNvSpPr/>
            <p:nvPr/>
          </p:nvSpPr>
          <p:spPr>
            <a:xfrm>
              <a:off x="9446202" y="4119656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CB6FC214-459B-0069-8FC0-E531010C0E1D}"/>
                </a:ext>
              </a:extLst>
            </p:cNvPr>
            <p:cNvSpPr/>
            <p:nvPr/>
          </p:nvSpPr>
          <p:spPr>
            <a:xfrm>
              <a:off x="9980661" y="4119656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4600A317-120B-6777-D43F-F53380028C9B}"/>
                </a:ext>
              </a:extLst>
            </p:cNvPr>
            <p:cNvSpPr/>
            <p:nvPr/>
          </p:nvSpPr>
          <p:spPr>
            <a:xfrm>
              <a:off x="10519096" y="4119656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66F6D938-5CF3-5001-04B1-84A9E1DF4C6D}"/>
                </a:ext>
              </a:extLst>
            </p:cNvPr>
            <p:cNvSpPr/>
            <p:nvPr/>
          </p:nvSpPr>
          <p:spPr>
            <a:xfrm>
              <a:off x="9446202" y="3579656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ED0C2E09-53B7-3C45-8CAE-03F17189BD5E}"/>
                </a:ext>
              </a:extLst>
            </p:cNvPr>
            <p:cNvSpPr/>
            <p:nvPr/>
          </p:nvSpPr>
          <p:spPr>
            <a:xfrm>
              <a:off x="9980661" y="3579656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8C297676-6D66-CF1C-7AF2-22915A80DF2B}"/>
                </a:ext>
              </a:extLst>
            </p:cNvPr>
            <p:cNvSpPr/>
            <p:nvPr/>
          </p:nvSpPr>
          <p:spPr>
            <a:xfrm>
              <a:off x="10519096" y="3579656"/>
              <a:ext cx="540000" cy="540000"/>
            </a:xfrm>
            <a:prstGeom prst="rect">
              <a:avLst/>
            </a:prstGeom>
            <a:solidFill>
              <a:srgbClr val="B3B8BA"/>
            </a:solidFill>
            <a:ln w="19050">
              <a:solidFill>
                <a:schemeClr val="accent4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46" name="TextBox 45">
            <a:extLst>
              <a:ext uri="{FF2B5EF4-FFF2-40B4-BE49-F238E27FC236}">
                <a16:creationId xmlns:a16="http://schemas.microsoft.com/office/drawing/2014/main" id="{9FE40156-CDA4-BF90-9815-44A905D1F896}"/>
              </a:ext>
            </a:extLst>
          </p:cNvPr>
          <p:cNvSpPr txBox="1"/>
          <p:nvPr/>
        </p:nvSpPr>
        <p:spPr>
          <a:xfrm>
            <a:off x="2936912" y="5594723"/>
            <a:ext cx="6674920" cy="715089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When _______ factors that are the same are multiplied together, the __________ is a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square number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.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D4F767D2-DA15-4CBE-C4FB-DAA9F13A3D61}"/>
              </a:ext>
            </a:extLst>
          </p:cNvPr>
          <p:cNvSpPr txBox="1"/>
          <p:nvPr/>
        </p:nvSpPr>
        <p:spPr>
          <a:xfrm>
            <a:off x="4114801" y="5622509"/>
            <a:ext cx="618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rgbClr val="585858"/>
                </a:solidFill>
                <a:latin typeface="Century Gothic" panose="020B0502020202020204" pitchFamily="34" charset="0"/>
              </a:rPr>
              <a:t>two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8EFDC90-D951-A29B-9DF6-12BC4D8F5369}"/>
              </a:ext>
            </a:extLst>
          </p:cNvPr>
          <p:cNvSpPr txBox="1"/>
          <p:nvPr/>
        </p:nvSpPr>
        <p:spPr>
          <a:xfrm>
            <a:off x="5388003" y="5895342"/>
            <a:ext cx="11142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product</a:t>
            </a:r>
          </a:p>
        </p:txBody>
      </p:sp>
    </p:spTree>
    <p:extLst>
      <p:ext uri="{BB962C8B-B14F-4D97-AF65-F5344CB8AC3E}">
        <p14:creationId xmlns:p14="http://schemas.microsoft.com/office/powerpoint/2010/main" val="1724886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7DAA56D-B13E-4D56-928C-646D892DC6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41757" y="2346048"/>
            <a:ext cx="7508485" cy="4287198"/>
          </a:xfr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815F66-7A94-48EF-BCAD-F2BFBD9C3506}"/>
              </a:ext>
            </a:extLst>
          </p:cNvPr>
          <p:cNvSpPr txBox="1"/>
          <p:nvPr/>
        </p:nvSpPr>
        <p:spPr>
          <a:xfrm>
            <a:off x="1358283" y="923278"/>
            <a:ext cx="933300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>
                <a:solidFill>
                  <a:schemeClr val="bg1"/>
                </a:solidFill>
              </a:rPr>
              <a:t>Use of mathematical vocabulary </a:t>
            </a:r>
          </a:p>
        </p:txBody>
      </p:sp>
    </p:spTree>
    <p:extLst>
      <p:ext uri="{BB962C8B-B14F-4D97-AF65-F5344CB8AC3E}">
        <p14:creationId xmlns:p14="http://schemas.microsoft.com/office/powerpoint/2010/main" val="33677305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D8FC26-9FCA-41E3-876D-8D171B2228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/>
              <a:t>Stem Sentences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758F5D5-83CE-40DE-B115-1DD2D50C3C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64" y="2543541"/>
            <a:ext cx="5457825" cy="355282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D7C52F9-1C27-42BB-B9AF-961945A15FB7}"/>
              </a:ext>
            </a:extLst>
          </p:cNvPr>
          <p:cNvSpPr txBox="1"/>
          <p:nvPr/>
        </p:nvSpPr>
        <p:spPr>
          <a:xfrm>
            <a:off x="6376013" y="3429000"/>
            <a:ext cx="522849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To divide by ________ move each digit ______</a:t>
            </a:r>
          </a:p>
          <a:p>
            <a:r>
              <a:rPr lang="en-GB" sz="3200" dirty="0"/>
              <a:t>place to the ________________. </a:t>
            </a:r>
          </a:p>
        </p:txBody>
      </p:sp>
    </p:spTree>
    <p:extLst>
      <p:ext uri="{BB962C8B-B14F-4D97-AF65-F5344CB8AC3E}">
        <p14:creationId xmlns:p14="http://schemas.microsoft.com/office/powerpoint/2010/main" val="8266325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966270-2D64-4BAE-9AF5-EBA51392B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Times Tables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812354-E5EE-43F4-B101-E3F56F0C7E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7670" y="2470335"/>
            <a:ext cx="9676660" cy="4139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3419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7E7B83-634C-488A-B0FC-ED441C0B2E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Where can you find out more?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C0A3F4E-D9DE-410D-8CD9-E072B34762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21040" y="2353407"/>
            <a:ext cx="5877484" cy="4246587"/>
          </a:xfrm>
        </p:spPr>
      </p:pic>
    </p:spTree>
    <p:extLst>
      <p:ext uri="{BB962C8B-B14F-4D97-AF65-F5344CB8AC3E}">
        <p14:creationId xmlns:p14="http://schemas.microsoft.com/office/powerpoint/2010/main" val="23604677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7E7B83-634C-488A-B0FC-ED441C0B2E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What is on the website?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EB595D14-0CB6-4252-B06E-2C5227C22D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0661" y="2985241"/>
            <a:ext cx="3546635" cy="2419459"/>
          </a:xfr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F603768-2403-4A2B-BDF7-BCFCB0F4A3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1181" y="2281484"/>
            <a:ext cx="7093258" cy="4576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327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7E7B83-634C-488A-B0FC-ED441C0B2E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What is on the website?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87969C-537B-4ED2-BF3B-9248B63902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3316" y="5884332"/>
            <a:ext cx="8825659" cy="3416300"/>
          </a:xfrm>
        </p:spPr>
        <p:txBody>
          <a:bodyPr/>
          <a:lstStyle/>
          <a:p>
            <a:r>
              <a:rPr lang="en-GB" dirty="0"/>
              <a:t>https://whiteroseeducation.com/parent-pupil-resources/maths/maths-with-michael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10CA7EC-E7C0-4AED-803A-DEF7BA0847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9362" y="2485748"/>
            <a:ext cx="7153275" cy="3033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78569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7E7B83-634C-488A-B0FC-ED441C0B2E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What is on the website?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87969C-537B-4ED2-BF3B-9248B63902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3316" y="5884332"/>
            <a:ext cx="8825659" cy="3416300"/>
          </a:xfrm>
        </p:spPr>
        <p:txBody>
          <a:bodyPr/>
          <a:lstStyle/>
          <a:p>
            <a:r>
              <a:rPr lang="en-GB" dirty="0"/>
              <a:t>https://whiteroseeducation.com/parent-pupil-resources/maths/maths-with-michael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BE1712-FA5F-4A04-AA9B-E61F494A91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0589" y="2633929"/>
            <a:ext cx="3935411" cy="26164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2824E41-2DCB-4AC0-9FBB-3B5806A72F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6411" y="2192871"/>
            <a:ext cx="5393163" cy="358570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B4F43BC-159E-4968-8D36-B2ED5B9D24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136" y="3213858"/>
            <a:ext cx="1684247" cy="568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8748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E1852F-4E55-4FBF-BF04-47091E57C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What are your children learning?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B78904A-3C40-462A-B92C-370181C942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1169" y="2385158"/>
            <a:ext cx="3133908" cy="4121304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460B776-E6A3-4C5C-845C-C076F8A33D36}"/>
              </a:ext>
            </a:extLst>
          </p:cNvPr>
          <p:cNvSpPr txBox="1"/>
          <p:nvPr/>
        </p:nvSpPr>
        <p:spPr>
          <a:xfrm>
            <a:off x="3679214" y="3167813"/>
            <a:ext cx="842410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Please go to your children’s class</a:t>
            </a:r>
          </a:p>
          <a:p>
            <a:endParaRPr lang="en-GB" dirty="0"/>
          </a:p>
          <a:p>
            <a:r>
              <a:rPr lang="en-GB" dirty="0">
                <a:solidFill>
                  <a:srgbClr val="7030A0"/>
                </a:solidFill>
              </a:rPr>
              <a:t>The children are going to show you the methods they have been learning</a:t>
            </a:r>
          </a:p>
          <a:p>
            <a:endParaRPr lang="en-GB" dirty="0"/>
          </a:p>
          <a:p>
            <a:r>
              <a:rPr lang="en-GB" dirty="0"/>
              <a:t>Please feel free to ask the children and teachers questions about </a:t>
            </a:r>
          </a:p>
          <a:p>
            <a:r>
              <a:rPr lang="en-GB" dirty="0"/>
              <a:t>their learning</a:t>
            </a:r>
          </a:p>
        </p:txBody>
      </p:sp>
    </p:spTree>
    <p:extLst>
      <p:ext uri="{BB962C8B-B14F-4D97-AF65-F5344CB8AC3E}">
        <p14:creationId xmlns:p14="http://schemas.microsoft.com/office/powerpoint/2010/main" val="109073143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Ion Boardroom">
    <a:dk1>
      <a:sysClr val="windowText" lastClr="000000"/>
    </a:dk1>
    <a:lt1>
      <a:sysClr val="window" lastClr="FFFFFF"/>
    </a:lt1>
    <a:dk2>
      <a:srgbClr val="3B3059"/>
    </a:dk2>
    <a:lt2>
      <a:srgbClr val="EBEBEB"/>
    </a:lt2>
    <a:accent1>
      <a:srgbClr val="B31166"/>
    </a:accent1>
    <a:accent2>
      <a:srgbClr val="E33D6F"/>
    </a:accent2>
    <a:accent3>
      <a:srgbClr val="E45F3C"/>
    </a:accent3>
    <a:accent4>
      <a:srgbClr val="E9943A"/>
    </a:accent4>
    <a:accent5>
      <a:srgbClr val="9B6BF2"/>
    </a:accent5>
    <a:accent6>
      <a:srgbClr val="D53DD0"/>
    </a:accent6>
    <a:hlink>
      <a:srgbClr val="8F8F8F"/>
    </a:hlink>
    <a:folHlink>
      <a:srgbClr val="A5A5A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305</TotalTime>
  <Words>564</Words>
  <Application>Microsoft Office PowerPoint</Application>
  <PresentationFormat>Widescreen</PresentationFormat>
  <Paragraphs>122</Paragraphs>
  <Slides>28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Arial</vt:lpstr>
      <vt:lpstr>Calibri</vt:lpstr>
      <vt:lpstr>Century Gothic</vt:lpstr>
      <vt:lpstr>Comic Sans MS</vt:lpstr>
      <vt:lpstr>Wingdings 3</vt:lpstr>
      <vt:lpstr>Ion Boardroom</vt:lpstr>
      <vt:lpstr>Maths Parents Workshop</vt:lpstr>
      <vt:lpstr>National Curriculum </vt:lpstr>
      <vt:lpstr>Maths at Battle </vt:lpstr>
      <vt:lpstr>What is a good mathematician at Battle?</vt:lpstr>
      <vt:lpstr>PowerPoint Presentation</vt:lpstr>
      <vt:lpstr>How do we help your children to achieve this?</vt:lpstr>
      <vt:lpstr>Mastery Approach  </vt:lpstr>
      <vt:lpstr>Small Steps</vt:lpstr>
      <vt:lpstr>Variation </vt:lpstr>
      <vt:lpstr>Representation and Structure </vt:lpstr>
      <vt:lpstr>Mathematical Thinking </vt:lpstr>
      <vt:lpstr>Mastery Approach  </vt:lpstr>
      <vt:lpstr>Mastery Approach  </vt:lpstr>
      <vt:lpstr>PowerPoint Presentation</vt:lpstr>
      <vt:lpstr>Fin makes some shapes with blocks. Which arrangements make square shapes?</vt:lpstr>
      <vt:lpstr>Look at this square shape. Who do you agree with?</vt:lpstr>
      <vt:lpstr>Write an expression to match the stem sentence. What do you notice about the factors?</vt:lpstr>
      <vt:lpstr>If Fin writes an expression to match each square shape, will the factors in each expression be the same?</vt:lpstr>
      <vt:lpstr>Fin correctly writes the product for each expression. What do you notice about the PRODUCT for each square shape?</vt:lpstr>
      <vt:lpstr>Complete the sentence</vt:lpstr>
      <vt:lpstr>PowerPoint Presentation</vt:lpstr>
      <vt:lpstr>Stem Sentences</vt:lpstr>
      <vt:lpstr>Times Tables </vt:lpstr>
      <vt:lpstr>Where can you find out more?</vt:lpstr>
      <vt:lpstr>What is on the website?</vt:lpstr>
      <vt:lpstr>What is on the website?</vt:lpstr>
      <vt:lpstr>What is on the website?</vt:lpstr>
      <vt:lpstr>What are your children learning?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Parents Workshop Year 5 and 6</dc:title>
  <dc:creator>Uphill, Gemma</dc:creator>
  <cp:lastModifiedBy>Gemma Uphill</cp:lastModifiedBy>
  <cp:revision>26</cp:revision>
  <dcterms:created xsi:type="dcterms:W3CDTF">2021-11-30T13:50:22Z</dcterms:created>
  <dcterms:modified xsi:type="dcterms:W3CDTF">2023-12-07T22:51:15Z</dcterms:modified>
</cp:coreProperties>
</file>