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3" r:id="rId4"/>
  </p:sldMasterIdLst>
  <p:notesMasterIdLst>
    <p:notesMasterId r:id="rId32"/>
  </p:notesMasterIdLst>
  <p:sldIdLst>
    <p:sldId id="343" r:id="rId5"/>
    <p:sldId id="340" r:id="rId6"/>
    <p:sldId id="339" r:id="rId7"/>
    <p:sldId id="344" r:id="rId8"/>
    <p:sldId id="333" r:id="rId9"/>
    <p:sldId id="264" r:id="rId10"/>
    <p:sldId id="265" r:id="rId11"/>
    <p:sldId id="266" r:id="rId12"/>
    <p:sldId id="267" r:id="rId13"/>
    <p:sldId id="268" r:id="rId14"/>
    <p:sldId id="269" r:id="rId15"/>
    <p:sldId id="334" r:id="rId16"/>
    <p:sldId id="337" r:id="rId17"/>
    <p:sldId id="257" r:id="rId18"/>
    <p:sldId id="258" r:id="rId19"/>
    <p:sldId id="259" r:id="rId20"/>
    <p:sldId id="261" r:id="rId21"/>
    <p:sldId id="262" r:id="rId22"/>
    <p:sldId id="338" r:id="rId23"/>
    <p:sldId id="336" r:id="rId24"/>
    <p:sldId id="341" r:id="rId25"/>
    <p:sldId id="350" r:id="rId26"/>
    <p:sldId id="342" r:id="rId27"/>
    <p:sldId id="347" r:id="rId28"/>
    <p:sldId id="348" r:id="rId29"/>
    <p:sldId id="349" r:id="rId30"/>
    <p:sldId id="346" r:id="rId31"/>
  </p:sldIdLst>
  <p:sldSz cx="9144000" cy="5143500" type="screen16x9"/>
  <p:notesSz cx="6858000" cy="9144000"/>
  <p:embeddedFontLst>
    <p:embeddedFont>
      <p:font typeface="Nunito" pitchFamily="2" charset="0"/>
      <p:regular r:id="rId33"/>
      <p:bold r:id="rId34"/>
      <p:italic r:id="rId35"/>
      <p:boldItalic r:id="rId36"/>
    </p:embeddedFont>
    <p:embeddedFont>
      <p:font typeface="Trebuchet MS" panose="020B0603020202020204" pitchFamily="34" charset="0"/>
      <p:regular r:id="rId37"/>
      <p:bold r:id="rId38"/>
      <p:italic r:id="rId39"/>
      <p:boldItalic r:id="rId40"/>
    </p:embeddedFont>
    <p:embeddedFont>
      <p:font typeface="Wingdings 3" panose="05040102010807070707" pitchFamily="18" charset="2"/>
      <p:regular r:id="rId41"/>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2" roundtripDataSignature="AMtx7mhsJJrnofkE/75uE6VyWtZgIkbBS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89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7.fntdata"/><Relationship Id="rId21" Type="http://schemas.openxmlformats.org/officeDocument/2006/relationships/slide" Target="slides/slide17.xml"/><Relationship Id="rId34" Type="http://schemas.openxmlformats.org/officeDocument/2006/relationships/font" Target="fonts/font2.fntdata"/><Relationship Id="rId42" Type="http://customschemas.google.com/relationships/presentationmetadata" Target="metadata"/><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font" Target="fonts/font5.fntdata"/><Relationship Id="rId40" Type="http://schemas.openxmlformats.org/officeDocument/2006/relationships/font" Target="fonts/font8.fntdata"/><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4.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font" Target="fonts/font3.fntdata"/><Relationship Id="rId43"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1.fntdata"/><Relationship Id="rId38" Type="http://schemas.openxmlformats.org/officeDocument/2006/relationships/font" Target="fonts/font6.fntdata"/><Relationship Id="rId46"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mathsframe.co.uk/en/resources/resource/477/Multiplication-Tables-Check"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Understanding times-tables and developing strategies to solve them is really important</a:t>
            </a:r>
          </a:p>
        </p:txBody>
      </p:sp>
      <p:sp>
        <p:nvSpPr>
          <p:cNvPr id="4" name="Slide Number Placeholder 3"/>
          <p:cNvSpPr>
            <a:spLocks noGrp="1"/>
          </p:cNvSpPr>
          <p:nvPr>
            <p:ph type="sldNum" sz="quarter" idx="5"/>
          </p:nvPr>
        </p:nvSpPr>
        <p:spPr/>
        <p:txBody>
          <a:bodyPr/>
          <a:lstStyle/>
          <a:p>
            <a:fld id="{9B01BDD1-C482-44CD-BA9D-0EFD8AD603EA}" type="slidenum">
              <a:rPr lang="en-GB" altLang="en-US" smtClean="0"/>
              <a:pPr/>
              <a:t>5</a:t>
            </a:fld>
            <a:endParaRPr lang="en-GB" altLang="en-US"/>
          </a:p>
        </p:txBody>
      </p:sp>
    </p:spTree>
    <p:extLst>
      <p:ext uri="{BB962C8B-B14F-4D97-AF65-F5344CB8AC3E}">
        <p14:creationId xmlns:p14="http://schemas.microsoft.com/office/powerpoint/2010/main" val="42593835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3" name="Google Shape;83;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Counting will start before beginning to develop understanding and reasoning but will continue long after, until all times tables can be counted through sequentially at speed.</a:t>
            </a:r>
            <a:endParaRPr/>
          </a:p>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Counting using manipulatives should start with physical objects (shoes, socks, hands etc) before moving on to counters etc</a:t>
            </a:r>
            <a:endParaRPr>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Whenever starting children counting in a new amount, such as counting in 8s, children should be given the opportunity to see visually what that looks like to reinforce 4 x 8 looks quite big compared to 4 x 6. </a:t>
            </a:r>
            <a:endParaRPr/>
          </a:p>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Patterns could be 4 x 8 is the same as 4 x 4 doubled.</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2" name="Google Shape;102;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Children need experience of using concrete manipulatives such as counters or multilink cubes and pictorial representations of objects, forming arrays.</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
        <p:cNvGrpSpPr/>
        <p:nvPr/>
      </p:nvGrpSpPr>
      <p:grpSpPr>
        <a:xfrm>
          <a:off x="0" y="0"/>
          <a:ext cx="0" cy="0"/>
          <a:chOff x="0" y="0"/>
          <a:chExt cx="0" cy="0"/>
        </a:xfrm>
      </p:grpSpPr>
      <p:sp>
        <p:nvSpPr>
          <p:cNvPr id="123" name="Google Shape;123;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4" name="Google Shape;124;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Children build on their existing understanding using </a:t>
            </a:r>
            <a:r>
              <a:rPr lang="en-GB" b="1">
                <a:latin typeface="Arial"/>
                <a:ea typeface="Arial"/>
                <a:cs typeface="Arial"/>
                <a:sym typeface="Arial"/>
              </a:rPr>
              <a:t>arrays</a:t>
            </a:r>
            <a:r>
              <a:rPr lang="en-GB">
                <a:latin typeface="Arial"/>
                <a:ea typeface="Arial"/>
                <a:cs typeface="Arial"/>
                <a:sym typeface="Arial"/>
              </a:rPr>
              <a:t>, turning the arrays around to show that you now have 2 groups of 3 and they will still total 6. This can then be linked to recalling multiplication facts, e.g. if they know their 2 times table as facts but not their 3 times table, they can use 2 x 3 to work out 3 x 2.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5" name="Google Shape;14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Even though division is not tested in the MTC, it is important that pupils have a strong understanding of the connection between multiplication and division. </a:t>
            </a:r>
            <a:endParaRPr/>
          </a:p>
          <a:p>
            <a:pPr marL="457200" marR="0" lvl="0" indent="-298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Again, the use of arrays is key. Children need experience of pulling arrays apart into groups or sharing. After basic experience has been gained, the children should start to ‘see’ an array structure as 5 groups of 4 equal 20 and 20 can be split into 5 groups of 4.</a:t>
            </a:r>
            <a:endParaRPr>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3" name="Google Shape;173;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From here it is only a short jump to understanding that any missing number can be worked out through knowledge of fact families, e.g. 4 x [ ] = 20 or [ ] ÷ 4 = 5. There are other methods children can use to work out missing numbers but our goal is to increase working memory in order to increase instant recall from long term memory. Being able to bounce around a fact family will achieve that.</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7" name="Google Shape;187;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
        <p:cNvGrpSpPr/>
        <p:nvPr/>
      </p:nvGrpSpPr>
      <p:grpSpPr>
        <a:xfrm>
          <a:off x="0" y="0"/>
          <a:ext cx="0" cy="0"/>
          <a:chOff x="0" y="0"/>
          <a:chExt cx="0" cy="0"/>
        </a:xfrm>
      </p:grpSpPr>
      <p:sp>
        <p:nvSpPr>
          <p:cNvPr id="32" name="Google Shape;3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 name="Google Shape;3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GB"/>
              <a:t>The test is designed to identify pupils who need support, not as a diagnostic tool to assess the times tables children struggle with. </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GB"/>
              <a:t>https://www.gov.uk/government/collections/multiplication-tables-check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
        <p:cNvGrpSpPr/>
        <p:nvPr/>
      </p:nvGrpSpPr>
      <p:grpSpPr>
        <a:xfrm>
          <a:off x="0" y="0"/>
          <a:ext cx="0" cy="0"/>
          <a:chOff x="0" y="0"/>
          <a:chExt cx="0" cy="0"/>
        </a:xfrm>
      </p:grpSpPr>
      <p:sp>
        <p:nvSpPr>
          <p:cNvPr id="39" name="Google Shape;3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 name="Google Shape;40;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It is up to individual schools to decide how the check is administered – some schools will administer individually while others will take small groups out or administer to the whole class.</a:t>
            </a:r>
            <a:endParaRPr/>
          </a:p>
          <a:p>
            <a:pPr marL="457200" lvl="0" indent="-298450" algn="l" rtl="0">
              <a:lnSpc>
                <a:spcPct val="100000"/>
              </a:lnSpc>
              <a:spcBef>
                <a:spcPts val="0"/>
              </a:spcBef>
              <a:spcAft>
                <a:spcPts val="0"/>
              </a:spcAft>
              <a:buSzPts val="1100"/>
              <a:buChar char="●"/>
            </a:pPr>
            <a:r>
              <a:rPr lang="en-GB"/>
              <a:t>A list of pupils who should not take the test can be found in the administration guidance of the MTC documentation.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 name="Google Shape;4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Char char="●"/>
            </a:pPr>
            <a:r>
              <a:rPr lang="en-GB">
                <a:latin typeface="Arial"/>
                <a:ea typeface="Arial"/>
                <a:cs typeface="Arial"/>
                <a:sym typeface="Arial"/>
              </a:rPr>
              <a:t>Some children will be eligible for additional support (detailed in the next slide).</a:t>
            </a:r>
            <a:endParaRPr/>
          </a:p>
          <a:p>
            <a:pPr marL="457200" marR="0" lvl="0" indent="-298450" algn="l" rtl="0">
              <a:lnSpc>
                <a:spcPct val="100000"/>
              </a:lnSpc>
              <a:spcBef>
                <a:spcPts val="0"/>
              </a:spcBef>
              <a:spcAft>
                <a:spcPts val="0"/>
              </a:spcAft>
              <a:buClr>
                <a:srgbClr val="000000"/>
              </a:buClr>
              <a:buSzPts val="1100"/>
              <a:buChar char="●"/>
            </a:pPr>
            <a:r>
              <a:rPr lang="en-GB">
                <a:latin typeface="Arial"/>
                <a:ea typeface="Arial"/>
                <a:cs typeface="Arial"/>
                <a:sym typeface="Arial"/>
              </a:rPr>
              <a:t>6 seconds per answer means that children must be able to read, recall and enter their response within that time.  Whatever is written in the answer box at the end of 6 seconds will be counted as the answer i.e. if the student intends to write 144 and only 14 is typed when the timer ends, their recorded answer is 14.  </a:t>
            </a:r>
            <a:endParaRPr/>
          </a:p>
          <a:p>
            <a:pPr marL="457200" marR="0" lvl="0" indent="-298450" algn="l" rtl="0">
              <a:lnSpc>
                <a:spcPct val="100000"/>
              </a:lnSpc>
              <a:spcBef>
                <a:spcPts val="0"/>
              </a:spcBef>
              <a:spcAft>
                <a:spcPts val="0"/>
              </a:spcAft>
              <a:buClr>
                <a:srgbClr val="000000"/>
              </a:buClr>
              <a:buSzPts val="1100"/>
              <a:buFont typeface="Arial"/>
              <a:buChar char="●"/>
            </a:pPr>
            <a:r>
              <a:rPr lang="en-GB"/>
              <a:t>Children are allowed to practise before taking the check.</a:t>
            </a:r>
            <a:endParaRPr/>
          </a:p>
          <a:p>
            <a:pPr marL="457200" marR="0" lvl="0" indent="-298450" algn="l" rtl="0">
              <a:lnSpc>
                <a:spcPct val="100000"/>
              </a:lnSpc>
              <a:spcBef>
                <a:spcPts val="0"/>
              </a:spcBef>
              <a:spcAft>
                <a:spcPts val="0"/>
              </a:spcAft>
              <a:buClr>
                <a:srgbClr val="000000"/>
              </a:buClr>
              <a:buSzPts val="1100"/>
              <a:buChar char="●"/>
            </a:pPr>
            <a:r>
              <a:rPr lang="en-GB" u="sng">
                <a:solidFill>
                  <a:schemeClr val="hlink"/>
                </a:solidFill>
                <a:latin typeface="Arial"/>
                <a:ea typeface="Arial"/>
                <a:cs typeface="Arial"/>
                <a:sym typeface="Arial"/>
                <a:hlinkClick r:id="rId3"/>
              </a:rPr>
              <a:t>https://mathsframe.co.uk/en/resources/resource/477/Multiplication-Tables-Check</a:t>
            </a:r>
            <a:r>
              <a:rPr lang="en-GB">
                <a:latin typeface="Arial"/>
                <a:ea typeface="Arial"/>
                <a:cs typeface="Arial"/>
                <a:sym typeface="Arial"/>
              </a:rPr>
              <a:t> example showing how quick the questions are/ types of questions.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 name="Google Shape;6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71450" marR="0" lvl="0" indent="-171450" algn="l" rtl="0">
              <a:lnSpc>
                <a:spcPct val="100000"/>
              </a:lnSpc>
              <a:spcBef>
                <a:spcPts val="0"/>
              </a:spcBef>
              <a:spcAft>
                <a:spcPts val="0"/>
              </a:spcAft>
              <a:buClr>
                <a:srgbClr val="000000"/>
              </a:buClr>
              <a:buSzPts val="1100"/>
              <a:buFont typeface="Arial"/>
              <a:buChar char="•"/>
            </a:pPr>
            <a:r>
              <a:rPr lang="en-GB"/>
              <a:t>Some questions will be repeated across different checks, but no more than 30% of questions will be repeated in any two checks. This </a:t>
            </a:r>
            <a:r>
              <a:rPr lang="en-GB">
                <a:latin typeface="Arial"/>
                <a:ea typeface="Arial"/>
                <a:cs typeface="Arial"/>
                <a:sym typeface="Arial"/>
              </a:rPr>
              <a:t>means that if the check gets interrupted and children need to re-start it, they will only have a minimal advantage.</a:t>
            </a:r>
            <a:endParaRPr/>
          </a:p>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During the check pupils may be able to restart if certain conditions are met (e.g. a fire alarm). </a:t>
            </a:r>
            <a:endParaRPr/>
          </a:p>
          <a:p>
            <a:pPr marL="171450" lvl="0" indent="-171450" algn="l" rtl="0">
              <a:lnSpc>
                <a:spcPct val="100000"/>
              </a:lnSpc>
              <a:spcBef>
                <a:spcPts val="0"/>
              </a:spcBef>
              <a:spcAft>
                <a:spcPts val="0"/>
              </a:spcAft>
              <a:buSzPts val="1100"/>
              <a:buFont typeface="Arial"/>
              <a:buChar char="•"/>
            </a:pPr>
            <a:r>
              <a:rPr lang="en-GB">
                <a:latin typeface="Arial"/>
                <a:ea typeface="Arial"/>
                <a:cs typeface="Arial"/>
                <a:sym typeface="Arial"/>
              </a:rPr>
              <a:t>The results will be sent to the schools when all the checks have been completed but it is then up to the school if they report the results or not. </a:t>
            </a:r>
            <a:endParaRPr/>
          </a:p>
          <a:p>
            <a:pPr marL="171450" lvl="0" indent="-171450" algn="l" rtl="0">
              <a:lnSpc>
                <a:spcPct val="100000"/>
              </a:lnSpc>
              <a:spcBef>
                <a:spcPts val="0"/>
              </a:spcBef>
              <a:spcAft>
                <a:spcPts val="0"/>
              </a:spcAft>
              <a:buSzPts val="1100"/>
              <a:buFont typeface="Arial"/>
              <a:buChar char="•"/>
            </a:pPr>
            <a:r>
              <a:rPr lang="en-GB">
                <a:latin typeface="Arial"/>
                <a:ea typeface="Arial"/>
                <a:cs typeface="Arial"/>
                <a:sym typeface="Arial"/>
              </a:rPr>
              <a:t>There won’t be questions from the 1 times tables (although they might be included in the  3 practice questions).</a:t>
            </a:r>
            <a:endParaRPr/>
          </a:p>
          <a:p>
            <a:pPr marL="171450" marR="0" lvl="0" indent="-171450" algn="l" rtl="0">
              <a:lnSpc>
                <a:spcPct val="100000"/>
              </a:lnSpc>
              <a:spcBef>
                <a:spcPts val="0"/>
              </a:spcBef>
              <a:spcAft>
                <a:spcPts val="0"/>
              </a:spcAft>
              <a:buClr>
                <a:srgbClr val="000000"/>
              </a:buClr>
              <a:buSzPts val="1100"/>
              <a:buFont typeface="Arial"/>
              <a:buChar char="•"/>
            </a:pPr>
            <a:r>
              <a:rPr lang="en-GB"/>
              <a:t>There will be a maximum of 7 questions from the 2, 5 and 10 times tables.</a:t>
            </a:r>
            <a:endParaRPr>
              <a:latin typeface="Arial"/>
              <a:ea typeface="Arial"/>
              <a:cs typeface="Arial"/>
              <a:sym typeface="Arial"/>
            </a:endParaRPr>
          </a:p>
          <a:p>
            <a:pPr marL="171450" marR="0" lvl="0" indent="-171450" algn="l" rtl="0">
              <a:lnSpc>
                <a:spcPct val="100000"/>
              </a:lnSpc>
              <a:spcBef>
                <a:spcPts val="0"/>
              </a:spcBef>
              <a:spcAft>
                <a:spcPts val="0"/>
              </a:spcAft>
              <a:buClr>
                <a:srgbClr val="000000"/>
              </a:buClr>
              <a:buSzPts val="1100"/>
              <a:buFont typeface="Arial"/>
              <a:buChar char="•"/>
            </a:pPr>
            <a:r>
              <a:rPr lang="en-GB">
                <a:latin typeface="Arial"/>
                <a:ea typeface="Arial"/>
                <a:cs typeface="Arial"/>
                <a:sym typeface="Arial"/>
              </a:rPr>
              <a:t>There is a focus on the </a:t>
            </a:r>
            <a:r>
              <a:rPr lang="en-GB" sz="1100" b="0" i="0" u="none" strike="noStrike" cap="none">
                <a:solidFill>
                  <a:srgbClr val="388CDA"/>
                </a:solidFill>
                <a:latin typeface="Arial"/>
                <a:ea typeface="Arial"/>
                <a:cs typeface="Arial"/>
                <a:sym typeface="Arial"/>
              </a:rPr>
              <a:t>6, 7, 8, 9 and 12 times tables as they</a:t>
            </a:r>
            <a:r>
              <a:rPr lang="en-GB" b="0">
                <a:latin typeface="Arial"/>
                <a:ea typeface="Arial"/>
                <a:cs typeface="Arial"/>
                <a:sym typeface="Arial"/>
              </a:rPr>
              <a:t> </a:t>
            </a:r>
            <a:r>
              <a:rPr lang="en-GB">
                <a:latin typeface="Arial"/>
                <a:ea typeface="Arial"/>
                <a:cs typeface="Arial"/>
                <a:sym typeface="Arial"/>
              </a:rPr>
              <a:t>are the ‘most difficult’ multiplication tables.</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8" name="Google Shape;6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Char char="●"/>
            </a:pPr>
            <a:r>
              <a:rPr lang="en-GB"/>
              <a:t>The table shows the minimum/ maximum number of questions from each times table that will be asked.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6350"/>
            <a:ext cx="9144000" cy="5149850"/>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300" y="1803400"/>
            <a:ext cx="5825202" cy="1234727"/>
          </a:xfrm>
        </p:spPr>
        <p:txBody>
          <a:bodyPr anchor="b">
            <a:noAutofit/>
          </a:bodyPr>
          <a:lstStyle>
            <a:lvl1pPr algn="r">
              <a:defRPr sz="405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300" y="3038125"/>
            <a:ext cx="5825202" cy="822674"/>
          </a:xfrm>
        </p:spPr>
        <p:txBody>
          <a:bodyPr anchor="t"/>
          <a:lstStyle>
            <a:lvl1pPr marL="0" indent="0" algn="r">
              <a:buNone/>
              <a:defRPr>
                <a:solidFill>
                  <a:schemeClr val="tx1">
                    <a:lumMod val="50000"/>
                    <a:lumOff val="50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193791491"/>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7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2F74141C-CA1B-484D-9E4A-97F6F038D52A}" type="datetimeFigureOut">
              <a:rPr lang="en-US" smtClean="0"/>
              <a:pPr>
                <a:defRPr/>
              </a:pPr>
              <a:t>10/3/2025</a:t>
            </a:fld>
            <a:endParaRPr lang="en-GB"/>
          </a:p>
        </p:txBody>
      </p:sp>
      <p:sp>
        <p:nvSpPr>
          <p:cNvPr id="5" name="Footer Placeholder 4"/>
          <p:cNvSpPr>
            <a:spLocks noGrp="1"/>
          </p:cNvSpPr>
          <p:nvPr>
            <p:ph type="ftr" sz="quarter" idx="11"/>
          </p:nvPr>
        </p:nvSpPr>
        <p:spPr/>
        <p:txBody>
          <a:bodyPr/>
          <a:lstStyle/>
          <a:p>
            <a:pPr>
              <a:defRPr/>
            </a:pPr>
            <a:endParaRPr lang="en-GB"/>
          </a:p>
        </p:txBody>
      </p:sp>
      <p:sp>
        <p:nvSpPr>
          <p:cNvPr id="6" name="Slide Number Placeholder 5"/>
          <p:cNvSpPr>
            <a:spLocks noGrp="1"/>
          </p:cNvSpPr>
          <p:nvPr>
            <p:ph type="sldNum" sz="quarter" idx="12"/>
          </p:nvPr>
        </p:nvSpPr>
        <p:spPr/>
        <p:txBody>
          <a:bodyPr/>
          <a:lstStyle/>
          <a:p>
            <a:fld id="{AA14E95A-9F54-465D-8F69-8103BC91B3D5}" type="slidenum">
              <a:rPr lang="en-GB" altLang="en-US" smtClean="0"/>
              <a:pPr/>
              <a:t>‹#›</a:t>
            </a:fld>
            <a:endParaRPr lang="en-GB" altLang="en-US"/>
          </a:p>
        </p:txBody>
      </p:sp>
    </p:spTree>
    <p:extLst>
      <p:ext uri="{BB962C8B-B14F-4D97-AF65-F5344CB8AC3E}">
        <p14:creationId xmlns:p14="http://schemas.microsoft.com/office/powerpoint/2010/main" val="27853902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08001" y="2025651"/>
            <a:ext cx="6447501" cy="1369936"/>
          </a:xfrm>
        </p:spPr>
        <p:txBody>
          <a:bodyPr anchor="b"/>
          <a:lstStyle>
            <a:lvl1pPr algn="l">
              <a:defRPr sz="30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3395586"/>
            <a:ext cx="6447501" cy="645300"/>
          </a:xfrm>
        </p:spPr>
        <p:txBody>
          <a:bodyPr anchor="t"/>
          <a:lstStyle>
            <a:lvl1pPr marL="0" indent="0" algn="l">
              <a:buNone/>
              <a:defRPr sz="150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808246277"/>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508001" y="1620442"/>
            <a:ext cx="3138026" cy="29105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17477" y="1620442"/>
            <a:ext cx="3138026" cy="29105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10/3/2025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002552170"/>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506809" y="1620737"/>
            <a:ext cx="3139217" cy="432197"/>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506809" y="2052934"/>
            <a:ext cx="3139217" cy="24780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16287" y="1620737"/>
            <a:ext cx="3139214" cy="432197"/>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816288" y="2052934"/>
            <a:ext cx="3139213" cy="24780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10/3/2025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764999230"/>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08001" y="457200"/>
            <a:ext cx="6447501" cy="9906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10/3/2025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766536691"/>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10/3/2025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740381021"/>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1123953"/>
            <a:ext cx="2890896" cy="958850"/>
          </a:xfrm>
        </p:spPr>
        <p:txBody>
          <a:bodyPr anchor="b">
            <a:normAutofit/>
          </a:bodyPr>
          <a:lstStyle>
            <a:lvl1pPr>
              <a:defRPr sz="1500"/>
            </a:lvl1pPr>
          </a:lstStyle>
          <a:p>
            <a:r>
              <a:rPr lang="en-US"/>
              <a:t>Click to edit Master title style</a:t>
            </a:r>
            <a:endParaRPr lang="en-US" dirty="0"/>
          </a:p>
        </p:txBody>
      </p:sp>
      <p:sp>
        <p:nvSpPr>
          <p:cNvPr id="3" name="Content Placeholder 2"/>
          <p:cNvSpPr>
            <a:spLocks noGrp="1"/>
          </p:cNvSpPr>
          <p:nvPr>
            <p:ph idx="1"/>
          </p:nvPr>
        </p:nvSpPr>
        <p:spPr>
          <a:xfrm>
            <a:off x="3570346" y="386193"/>
            <a:ext cx="3385156" cy="41448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08001" y="2082802"/>
            <a:ext cx="2890896" cy="1938337"/>
          </a:xfrm>
        </p:spPr>
        <p:txBody>
          <a:bodyPr>
            <a:normAutofit/>
          </a:bodyPr>
          <a:lstStyle>
            <a:lvl1pPr marL="0" indent="0">
              <a:buNone/>
              <a:defRPr sz="1050"/>
            </a:lvl1pPr>
            <a:lvl2pPr marL="342797" indent="0">
              <a:buNone/>
              <a:defRPr sz="1050"/>
            </a:lvl2pPr>
            <a:lvl3pPr marL="685595" indent="0">
              <a:buNone/>
              <a:defRPr sz="900"/>
            </a:lvl3pPr>
            <a:lvl4pPr marL="1028392" indent="0">
              <a:buNone/>
              <a:defRPr sz="750"/>
            </a:lvl4pPr>
            <a:lvl5pPr marL="1371188" indent="0">
              <a:buNone/>
              <a:defRPr sz="750"/>
            </a:lvl5pPr>
            <a:lvl6pPr marL="1713986" indent="0">
              <a:buNone/>
              <a:defRPr sz="750"/>
            </a:lvl6pPr>
            <a:lvl7pPr marL="2056783" indent="0">
              <a:buNone/>
              <a:defRPr sz="750"/>
            </a:lvl7pPr>
            <a:lvl8pPr marL="2399580" indent="0">
              <a:buNone/>
              <a:defRPr sz="750"/>
            </a:lvl8pPr>
            <a:lvl9pPr marL="2742377"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10/3/2025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969713668"/>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3600450"/>
            <a:ext cx="6447500" cy="425054"/>
          </a:xfrm>
        </p:spPr>
        <p:txBody>
          <a:bodyPr anchor="b">
            <a:normAutofit/>
          </a:bodyPr>
          <a:lstStyle>
            <a:lvl1pPr algn="l">
              <a:defRPr sz="18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08001" y="457200"/>
            <a:ext cx="6447501" cy="2884289"/>
          </a:xfrm>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4" name="Text Placeholder 3"/>
          <p:cNvSpPr>
            <a:spLocks noGrp="1"/>
          </p:cNvSpPr>
          <p:nvPr>
            <p:ph type="body" sz="half" idx="2"/>
          </p:nvPr>
        </p:nvSpPr>
        <p:spPr>
          <a:xfrm>
            <a:off x="508001" y="4025504"/>
            <a:ext cx="6447500" cy="505518"/>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10/3/2025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122860335"/>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457200"/>
            <a:ext cx="6447501" cy="2552700"/>
          </a:xfrm>
        </p:spPr>
        <p:txBody>
          <a:bodyPr anchor="ctr">
            <a:normAutofit/>
          </a:bodyPr>
          <a:lstStyle>
            <a:lvl1pPr algn="l">
              <a:defRPr sz="33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3352800"/>
            <a:ext cx="6447501" cy="1178222"/>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745940232"/>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8500" y="457200"/>
            <a:ext cx="6070601" cy="2266950"/>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024604" y="2724150"/>
            <a:ext cx="5418393" cy="285750"/>
          </a:xfrm>
        </p:spPr>
        <p:txBody>
          <a:bodyPr anchor="ctr">
            <a:noAutofit/>
          </a:bodyPr>
          <a:lstStyle>
            <a:lvl1pPr marL="0" indent="0">
              <a:buFontTx/>
              <a:buNone/>
              <a:defRPr sz="1200">
                <a:solidFill>
                  <a:schemeClr val="tx1">
                    <a:lumMod val="50000"/>
                    <a:lumOff val="50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3" name="Text Placeholder 2"/>
          <p:cNvSpPr>
            <a:spLocks noGrp="1"/>
          </p:cNvSpPr>
          <p:nvPr>
            <p:ph type="body" idx="1"/>
          </p:nvPr>
        </p:nvSpPr>
        <p:spPr>
          <a:xfrm>
            <a:off x="508001" y="3352800"/>
            <a:ext cx="6447501" cy="1178222"/>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
        <p:nvSpPr>
          <p:cNvPr id="20" name="TextBox 19"/>
          <p:cNvSpPr txBox="1"/>
          <p:nvPr/>
        </p:nvSpPr>
        <p:spPr>
          <a:xfrm>
            <a:off x="406403" y="592784"/>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6669758" y="2164917"/>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latin typeface="Arial"/>
              </a:rPr>
              <a:t>”</a:t>
            </a:r>
            <a:endParaRPr lang="en-US" sz="1050" dirty="0">
              <a:solidFill>
                <a:schemeClr val="accent1">
                  <a:lumMod val="60000"/>
                  <a:lumOff val="40000"/>
                </a:schemeClr>
              </a:solidFill>
              <a:latin typeface="Arial"/>
            </a:endParaRPr>
          </a:p>
        </p:txBody>
      </p:sp>
    </p:spTree>
    <p:extLst>
      <p:ext uri="{BB962C8B-B14F-4D97-AF65-F5344CB8AC3E}">
        <p14:creationId xmlns:p14="http://schemas.microsoft.com/office/powerpoint/2010/main" val="2586505484"/>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508001" y="1448991"/>
            <a:ext cx="6447501" cy="1946595"/>
          </a:xfrm>
        </p:spPr>
        <p:txBody>
          <a:bodyPr anchor="b">
            <a:normAutofit/>
          </a:bodyPr>
          <a:lstStyle>
            <a:lvl1pPr algn="l">
              <a:defRPr sz="3300" b="0" cap="none"/>
            </a:lvl1pPr>
          </a:lstStyle>
          <a:p>
            <a:r>
              <a:rPr lang="en-US"/>
              <a:t>Click to edit Master title style</a:t>
            </a:r>
            <a:endParaRPr lang="en-US" dirty="0"/>
          </a:p>
        </p:txBody>
      </p:sp>
      <p:sp>
        <p:nvSpPr>
          <p:cNvPr id="3" name="Text Placeholder 2"/>
          <p:cNvSpPr>
            <a:spLocks noGrp="1"/>
          </p:cNvSpPr>
          <p:nvPr>
            <p:ph type="body" idx="1"/>
          </p:nvPr>
        </p:nvSpPr>
        <p:spPr>
          <a:xfrm>
            <a:off x="508001" y="3395586"/>
            <a:ext cx="6447501" cy="1135436"/>
          </a:xfrm>
        </p:spPr>
        <p:txBody>
          <a:bodyPr anchor="t">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95006068"/>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698500" y="457200"/>
            <a:ext cx="6070601" cy="2266950"/>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507999" y="3009900"/>
            <a:ext cx="6447502" cy="385686"/>
          </a:xfrm>
        </p:spPr>
        <p:txBody>
          <a:bodyPr anchor="b">
            <a:noAutofit/>
          </a:bodyPr>
          <a:lstStyle>
            <a:lvl1pPr marL="0" indent="0">
              <a:buFontTx/>
              <a:buNone/>
              <a:defRPr sz="1800">
                <a:solidFill>
                  <a:schemeClr val="tx1">
                    <a:lumMod val="75000"/>
                    <a:lumOff val="25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3" name="Text Placeholder 2"/>
          <p:cNvSpPr>
            <a:spLocks noGrp="1"/>
          </p:cNvSpPr>
          <p:nvPr>
            <p:ph type="body" idx="1"/>
          </p:nvPr>
        </p:nvSpPr>
        <p:spPr>
          <a:xfrm>
            <a:off x="508001" y="3395586"/>
            <a:ext cx="6447501" cy="1135436"/>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
        <p:nvSpPr>
          <p:cNvPr id="24" name="TextBox 23"/>
          <p:cNvSpPr txBox="1"/>
          <p:nvPr/>
        </p:nvSpPr>
        <p:spPr>
          <a:xfrm>
            <a:off x="406403" y="592784"/>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669758" y="2164917"/>
            <a:ext cx="457200" cy="438582"/>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66477590"/>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514350" y="457200"/>
            <a:ext cx="6441152" cy="2266950"/>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507999" y="3009900"/>
            <a:ext cx="6447502" cy="385686"/>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3" name="Text Placeholder 2"/>
          <p:cNvSpPr>
            <a:spLocks noGrp="1"/>
          </p:cNvSpPr>
          <p:nvPr>
            <p:ph type="body" idx="1"/>
          </p:nvPr>
        </p:nvSpPr>
        <p:spPr>
          <a:xfrm>
            <a:off x="508001" y="3395586"/>
            <a:ext cx="6447501" cy="1135436"/>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10/3/2025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2701846100"/>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10/3/2025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026636805"/>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5755" y="457200"/>
            <a:ext cx="978557" cy="3938588"/>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508001" y="457200"/>
            <a:ext cx="5295113" cy="39385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10/3/2025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1801231877"/>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3"/>
        <p:cNvGrpSpPr/>
        <p:nvPr/>
      </p:nvGrpSpPr>
      <p:grpSpPr>
        <a:xfrm>
          <a:off x="0" y="0"/>
          <a:ext cx="0" cy="0"/>
          <a:chOff x="0" y="0"/>
          <a:chExt cx="0" cy="0"/>
        </a:xfrm>
      </p:grpSpPr>
      <p:sp>
        <p:nvSpPr>
          <p:cNvPr id="14" name="Google Shape;14;p20"/>
          <p:cNvSpPr txBox="1">
            <a:spLocks noGrp="1"/>
          </p:cNvSpPr>
          <p:nvPr>
            <p:ph type="title"/>
          </p:nvPr>
        </p:nvSpPr>
        <p:spPr>
          <a:xfrm>
            <a:off x="217850" y="207250"/>
            <a:ext cx="8520600" cy="434776"/>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sz="1800">
                <a:latin typeface="Arial"/>
                <a:ea typeface="Arial"/>
                <a:cs typeface="Arial"/>
                <a:sym typeface="Aria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 name="Google Shape;15;p20"/>
          <p:cNvSpPr txBox="1">
            <a:spLocks noGrp="1"/>
          </p:cNvSpPr>
          <p:nvPr>
            <p:ph type="body" idx="1"/>
          </p:nvPr>
        </p:nvSpPr>
        <p:spPr>
          <a:xfrm>
            <a:off x="311700" y="739302"/>
            <a:ext cx="8520600" cy="3829573"/>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Font typeface="Nunito"/>
              <a:buChar char="●"/>
              <a:defRPr sz="1600">
                <a:solidFill>
                  <a:schemeClr val="dk1"/>
                </a:solidFill>
                <a:latin typeface="Arial"/>
                <a:ea typeface="Arial"/>
                <a:cs typeface="Arial"/>
                <a:sym typeface="Arial"/>
              </a:defRPr>
            </a:lvl1pPr>
            <a:lvl2pPr marL="914400" lvl="1" indent="-317500" algn="l">
              <a:lnSpc>
                <a:spcPct val="115000"/>
              </a:lnSpc>
              <a:spcBef>
                <a:spcPts val="1600"/>
              </a:spcBef>
              <a:spcAft>
                <a:spcPts val="0"/>
              </a:spcAft>
              <a:buSzPts val="1400"/>
              <a:buFont typeface="Nunito"/>
              <a:buChar char="○"/>
              <a:defRPr>
                <a:latin typeface="Nunito"/>
                <a:ea typeface="Nunito"/>
                <a:cs typeface="Nunito"/>
                <a:sym typeface="Nunito"/>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Font typeface="Nunito"/>
              <a:buChar char="●"/>
              <a:defRPr>
                <a:latin typeface="Nunito"/>
                <a:ea typeface="Nunito"/>
                <a:cs typeface="Nunito"/>
                <a:sym typeface="Nunito"/>
              </a:defRPr>
            </a:lvl4pPr>
            <a:lvl5pPr marL="2286000" lvl="4" indent="-317500" algn="l">
              <a:lnSpc>
                <a:spcPct val="115000"/>
              </a:lnSpc>
              <a:spcBef>
                <a:spcPts val="1600"/>
              </a:spcBef>
              <a:spcAft>
                <a:spcPts val="0"/>
              </a:spcAft>
              <a:buSzPts val="1400"/>
              <a:buFont typeface="Nunito"/>
              <a:buChar char="○"/>
              <a:defRPr>
                <a:latin typeface="Nunito"/>
                <a:ea typeface="Nunito"/>
                <a:cs typeface="Nunito"/>
                <a:sym typeface="Nunito"/>
              </a:defRPr>
            </a:lvl5pPr>
            <a:lvl6pPr marL="2743200" lvl="5" indent="-317500" algn="l">
              <a:lnSpc>
                <a:spcPct val="115000"/>
              </a:lnSpc>
              <a:spcBef>
                <a:spcPts val="1600"/>
              </a:spcBef>
              <a:spcAft>
                <a:spcPts val="0"/>
              </a:spcAft>
              <a:buSzPts val="1400"/>
              <a:buFont typeface="Nunito"/>
              <a:buChar char="■"/>
              <a:defRPr>
                <a:latin typeface="Nunito"/>
                <a:ea typeface="Nunito"/>
                <a:cs typeface="Nunito"/>
                <a:sym typeface="Nunito"/>
              </a:defRPr>
            </a:lvl6pPr>
            <a:lvl7pPr marL="3200400" lvl="6" indent="-317500" algn="l">
              <a:lnSpc>
                <a:spcPct val="115000"/>
              </a:lnSpc>
              <a:spcBef>
                <a:spcPts val="1600"/>
              </a:spcBef>
              <a:spcAft>
                <a:spcPts val="0"/>
              </a:spcAft>
              <a:buSzPts val="1400"/>
              <a:buFont typeface="Nunito"/>
              <a:buChar char="●"/>
              <a:defRPr>
                <a:latin typeface="Nunito"/>
                <a:ea typeface="Nunito"/>
                <a:cs typeface="Nunito"/>
                <a:sym typeface="Nunito"/>
              </a:defRPr>
            </a:lvl7pPr>
            <a:lvl8pPr marL="3657600" lvl="7" indent="-317500" algn="l">
              <a:lnSpc>
                <a:spcPct val="115000"/>
              </a:lnSpc>
              <a:spcBef>
                <a:spcPts val="1600"/>
              </a:spcBef>
              <a:spcAft>
                <a:spcPts val="0"/>
              </a:spcAft>
              <a:buSzPts val="1400"/>
              <a:buFont typeface="Nunito"/>
              <a:buChar char="○"/>
              <a:defRPr>
                <a:latin typeface="Nunito"/>
                <a:ea typeface="Nunito"/>
                <a:cs typeface="Nunito"/>
                <a:sym typeface="Nunito"/>
              </a:defRPr>
            </a:lvl8pPr>
            <a:lvl9pPr marL="4114800" lvl="8" indent="-317500" algn="l">
              <a:lnSpc>
                <a:spcPct val="115000"/>
              </a:lnSpc>
              <a:spcBef>
                <a:spcPts val="1600"/>
              </a:spcBef>
              <a:spcAft>
                <a:spcPts val="1600"/>
              </a:spcAft>
              <a:buSzPts val="1400"/>
              <a:buFont typeface="Nunito"/>
              <a:buChar char="■"/>
              <a:defRPr>
                <a:latin typeface="Nunito"/>
                <a:ea typeface="Nunito"/>
                <a:cs typeface="Nunito"/>
                <a:sym typeface="Nunito"/>
              </a:defRPr>
            </a:lvl9pPr>
          </a:lstStyle>
          <a:p>
            <a:endParaRPr/>
          </a:p>
        </p:txBody>
      </p:sp>
      <p:sp>
        <p:nvSpPr>
          <p:cNvPr id="16" name="Google Shape;16;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lvl="0"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1pPr>
            <a:lvl2pPr marL="0" lvl="1"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2pPr>
            <a:lvl3pPr marL="0" lvl="2"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3pPr>
            <a:lvl4pPr marL="0" lvl="3"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4pPr>
            <a:lvl5pPr marL="0" lvl="4"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5pPr>
            <a:lvl6pPr marL="0" lvl="5"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6pPr>
            <a:lvl7pPr marL="0" lvl="6"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7pPr>
            <a:lvl8pPr marL="0" lvl="7"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8pPr>
            <a:lvl9pPr marL="0" lvl="8" indent="0" algn="r">
              <a:lnSpc>
                <a:spcPct val="100000"/>
              </a:lnSpc>
              <a:spcBef>
                <a:spcPts val="0"/>
              </a:spcBef>
              <a:spcAft>
                <a:spcPts val="0"/>
              </a:spcAft>
              <a:buSzPts val="1000"/>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extLst>
      <p:ext uri="{BB962C8B-B14F-4D97-AF65-F5344CB8AC3E}">
        <p14:creationId xmlns:p14="http://schemas.microsoft.com/office/powerpoint/2010/main" val="11923764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6350"/>
            <a:ext cx="9144000" cy="5149850"/>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508001" y="457200"/>
            <a:ext cx="6447501" cy="9906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508001" y="1620442"/>
            <a:ext cx="6447501" cy="291058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3850" y="4531022"/>
            <a:ext cx="683954" cy="273844"/>
          </a:xfrm>
          <a:prstGeom prst="rect">
            <a:avLst/>
          </a:prstGeom>
        </p:spPr>
        <p:txBody>
          <a:bodyPr vert="horz" lIns="91440" tIns="45720" rIns="91440" bIns="45720" rtlCol="0" anchor="ctr"/>
          <a:lstStyle>
            <a:lvl1pPr algn="r">
              <a:defRPr sz="675">
                <a:solidFill>
                  <a:schemeClr val="tx1">
                    <a:tint val="75000"/>
                  </a:schemeClr>
                </a:solidFill>
              </a:defRPr>
            </a:lvl1pPr>
          </a:lstStyle>
          <a:p>
            <a:fld id="{B61BEF0D-F0BB-DE4B-95CE-6DB70DBA9567}" type="datetimeFigureOut">
              <a:rPr lang="en-US" dirty="0"/>
              <a:pPr/>
              <a:t>10/3/2025</a:t>
            </a:fld>
            <a:endParaRPr lang="en-US" dirty="0"/>
          </a:p>
        </p:txBody>
      </p:sp>
      <p:sp>
        <p:nvSpPr>
          <p:cNvPr id="5" name="Footer Placeholder 4"/>
          <p:cNvSpPr>
            <a:spLocks noGrp="1"/>
          </p:cNvSpPr>
          <p:nvPr>
            <p:ph type="ftr" sz="quarter" idx="3"/>
          </p:nvPr>
        </p:nvSpPr>
        <p:spPr>
          <a:xfrm>
            <a:off x="508001" y="4531022"/>
            <a:ext cx="4723209" cy="273844"/>
          </a:xfrm>
          <a:prstGeom prst="rect">
            <a:avLst/>
          </a:prstGeom>
        </p:spPr>
        <p:txBody>
          <a:bodyPr vert="horz" lIns="91440" tIns="45720" rIns="91440" bIns="45720" rtlCol="0" anchor="ctr"/>
          <a:lstStyle>
            <a:lvl1pPr algn="l">
              <a:defRPr sz="675">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42998" y="4531022"/>
            <a:ext cx="512504" cy="273844"/>
          </a:xfrm>
          <a:prstGeom prst="rect">
            <a:avLst/>
          </a:prstGeom>
        </p:spPr>
        <p:txBody>
          <a:bodyPr vert="horz" lIns="91440" tIns="45720" rIns="91440" bIns="45720" rtlCol="0" anchor="ctr"/>
          <a:lstStyle>
            <a:lvl1pPr algn="r">
              <a:defRPr sz="675">
                <a:solidFill>
                  <a:schemeClr val="accent1"/>
                </a:solidFill>
              </a:defRPr>
            </a:lvl1pPr>
          </a:lstStyle>
          <a:p>
            <a:pPr marL="0" lvl="0" indent="0" algn="r" rtl="0">
              <a:spcBef>
                <a:spcPts val="0"/>
              </a:spcBef>
              <a:spcAft>
                <a:spcPts val="0"/>
              </a:spcAft>
              <a:buNone/>
            </a:pPr>
            <a:fld id="{00000000-1234-1234-1234-123412341234}" type="slidenum">
              <a:rPr lang="en-GB" smtClean="0"/>
              <a:t>‹#›</a:t>
            </a:fld>
            <a:endParaRPr lang="en-GB"/>
          </a:p>
        </p:txBody>
      </p:sp>
    </p:spTree>
    <p:extLst>
      <p:ext uri="{BB962C8B-B14F-4D97-AF65-F5344CB8AC3E}">
        <p14:creationId xmlns:p14="http://schemas.microsoft.com/office/powerpoint/2010/main" val="966770531"/>
      </p:ext>
    </p:extLst>
  </p:cSld>
  <p:clrMap bg1="lt1" tx1="dk1" bg2="lt2" tx2="dk2" accent1="accent1" accent2="accent2" accent3="accent3" accent4="accent4" accent5="accent5" accent6="accent6" hlink="hlink" folHlink="folHlink"/>
  <p:sldLayoutIdLst>
    <p:sldLayoutId id="2147483654" r:id="rId1"/>
    <p:sldLayoutId id="2147483655" r:id="rId2"/>
    <p:sldLayoutId id="2147483656" r:id="rId3"/>
    <p:sldLayoutId id="2147483657" r:id="rId4"/>
    <p:sldLayoutId id="2147483658" r:id="rId5"/>
    <p:sldLayoutId id="2147483659" r:id="rId6"/>
    <p:sldLayoutId id="2147483660" r:id="rId7"/>
    <p:sldLayoutId id="2147483661" r:id="rId8"/>
    <p:sldLayoutId id="2147483662" r:id="rId9"/>
    <p:sldLayoutId id="2147483663" r:id="rId10"/>
    <p:sldLayoutId id="2147483664" r:id="rId11"/>
    <p:sldLayoutId id="2147483665" r:id="rId12"/>
    <p:sldLayoutId id="2147483666" r:id="rId13"/>
    <p:sldLayoutId id="2147483667" r:id="rId14"/>
    <p:sldLayoutId id="2147483668" r:id="rId15"/>
    <p:sldLayoutId id="2147483669" r:id="rId16"/>
    <p:sldLayoutId id="2147483670" r:id="rId17"/>
  </p:sldLayoutIdLst>
  <p:hf hdr="0" ftr="0" dt="0"/>
  <p:txStyles>
    <p:titleStyle>
      <a:lvl1pPr algn="l" defTabSz="342900" rtl="0" eaLnBrk="1" latinLnBrk="0" hangingPunct="1">
        <a:spcBef>
          <a:spcPct val="0"/>
        </a:spcBef>
        <a:buNone/>
        <a:defRPr sz="27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1" latinLnBrk="0" hangingPunct="1">
        <a:spcBef>
          <a:spcPts val="750"/>
        </a:spcBef>
        <a:spcAft>
          <a:spcPts val="0"/>
        </a:spcAft>
        <a:buClr>
          <a:schemeClr val="accent1"/>
        </a:buClr>
        <a:buSzPct val="80000"/>
        <a:buFont typeface="Wingdings 3" charset="2"/>
        <a:buChar char=""/>
        <a:defRPr sz="1350" kern="1200">
          <a:solidFill>
            <a:schemeClr val="tx1">
              <a:lumMod val="75000"/>
              <a:lumOff val="25000"/>
            </a:schemeClr>
          </a:solidFill>
          <a:latin typeface="+mn-lt"/>
          <a:ea typeface="+mn-ea"/>
          <a:cs typeface="+mn-cs"/>
        </a:defRPr>
      </a:lvl1pPr>
      <a:lvl2pPr marL="557213" indent="-214313" algn="l" defTabSz="342900" rtl="0" eaLnBrk="1" latinLnBrk="0" hangingPunct="1">
        <a:spcBef>
          <a:spcPts val="75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2pPr>
      <a:lvl3pPr marL="857250" indent="-171450" algn="l" defTabSz="342900" rtl="0" eaLnBrk="1" latinLnBrk="0" hangingPunct="1">
        <a:spcBef>
          <a:spcPts val="750"/>
        </a:spcBef>
        <a:spcAft>
          <a:spcPts val="0"/>
        </a:spcAft>
        <a:buClr>
          <a:schemeClr val="accent1"/>
        </a:buClr>
        <a:buSzPct val="80000"/>
        <a:buFont typeface="Wingdings 3" charset="2"/>
        <a:buChar char=""/>
        <a:defRPr sz="1050" kern="1200">
          <a:solidFill>
            <a:schemeClr val="tx1">
              <a:lumMod val="75000"/>
              <a:lumOff val="25000"/>
            </a:schemeClr>
          </a:solidFill>
          <a:latin typeface="+mn-lt"/>
          <a:ea typeface="+mn-ea"/>
          <a:cs typeface="+mn-cs"/>
        </a:defRPr>
      </a:lvl3pPr>
      <a:lvl4pPr marL="12001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4pPr>
      <a:lvl5pPr marL="15430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5pPr>
      <a:lvl6pPr marL="18859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6pPr>
      <a:lvl7pPr marL="22288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7pPr>
      <a:lvl8pPr marL="25717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8pPr>
      <a:lvl9pPr marL="29146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7.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hyperlink" Target="https://www.bbc.co.uk/teach/topics/cnep90jwjj7t" TargetMode="External"/><Relationship Id="rId2" Type="http://schemas.openxmlformats.org/officeDocument/2006/relationships/hyperlink" Target="https://www.bbc.co.uk/bitesize/articles/z97rdnb#zwt8239" TargetMode="External"/><Relationship Id="rId1" Type="http://schemas.openxmlformats.org/officeDocument/2006/relationships/slideLayout" Target="../slideLayouts/slideLayout17.xml"/><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42BEF6A-A755-08EE-8D60-4ECAB854A8F3}"/>
              </a:ext>
            </a:extLst>
          </p:cNvPr>
          <p:cNvSpPr>
            <a:spLocks noGrp="1"/>
          </p:cNvSpPr>
          <p:nvPr>
            <p:ph type="body" idx="1"/>
          </p:nvPr>
        </p:nvSpPr>
        <p:spPr>
          <a:xfrm>
            <a:off x="-342505" y="969761"/>
            <a:ext cx="8520600" cy="3829573"/>
          </a:xfrm>
        </p:spPr>
        <p:txBody>
          <a:bodyPr/>
          <a:lstStyle/>
          <a:p>
            <a:pPr marL="114300" indent="0" algn="ctr">
              <a:buNone/>
            </a:pPr>
            <a:r>
              <a:rPr lang="en-GB" sz="5400" dirty="0"/>
              <a:t>Times Tables Parent Workshop </a:t>
            </a:r>
          </a:p>
          <a:p>
            <a:pPr marL="114300" indent="0" algn="ctr">
              <a:buNone/>
            </a:pPr>
            <a:r>
              <a:rPr lang="en-GB" sz="5400" dirty="0"/>
              <a:t>October 2025 </a:t>
            </a:r>
          </a:p>
        </p:txBody>
      </p:sp>
      <p:sp>
        <p:nvSpPr>
          <p:cNvPr id="4" name="Slide Number Placeholder 3">
            <a:extLst>
              <a:ext uri="{FF2B5EF4-FFF2-40B4-BE49-F238E27FC236}">
                <a16:creationId xmlns:a16="http://schemas.microsoft.com/office/drawing/2014/main" id="{DD068577-32C5-F55B-5597-04385309BC90}"/>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a:t>
            </a:fld>
            <a:endParaRPr lang="en-GB"/>
          </a:p>
        </p:txBody>
      </p:sp>
    </p:spTree>
    <p:extLst>
      <p:ext uri="{BB962C8B-B14F-4D97-AF65-F5344CB8AC3E}">
        <p14:creationId xmlns:p14="http://schemas.microsoft.com/office/powerpoint/2010/main" val="21451012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7F7C23A-15C0-40E8-8888-0DF692771E63}"/>
              </a:ext>
            </a:extLst>
          </p:cNvPr>
          <p:cNvSpPr>
            <a:spLocks noGrp="1"/>
          </p:cNvSpPr>
          <p:nvPr>
            <p:ph type="body" idx="1"/>
          </p:nvPr>
        </p:nvSpPr>
        <p:spPr>
          <a:xfrm>
            <a:off x="-396960" y="1166022"/>
            <a:ext cx="8520600" cy="3829573"/>
          </a:xfrm>
        </p:spPr>
        <p:txBody>
          <a:bodyPr/>
          <a:lstStyle/>
          <a:p>
            <a:pPr marL="114300" indent="0" algn="ctr">
              <a:buNone/>
            </a:pPr>
            <a:r>
              <a:rPr lang="en-GB" sz="4400" dirty="0"/>
              <a:t>Why is learning times </a:t>
            </a:r>
          </a:p>
          <a:p>
            <a:pPr marL="114300" indent="0" algn="ctr">
              <a:buNone/>
            </a:pPr>
            <a:r>
              <a:rPr lang="en-GB" sz="4400" dirty="0"/>
              <a:t>tables important?</a:t>
            </a:r>
          </a:p>
        </p:txBody>
      </p:sp>
      <p:sp>
        <p:nvSpPr>
          <p:cNvPr id="4" name="Slide Number Placeholder 3">
            <a:extLst>
              <a:ext uri="{FF2B5EF4-FFF2-40B4-BE49-F238E27FC236}">
                <a16:creationId xmlns:a16="http://schemas.microsoft.com/office/drawing/2014/main" id="{F3965FAC-C69A-4414-83E1-61444D68A3C6}"/>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a:t>
            </a:fld>
            <a:endParaRPr lang="en-GB"/>
          </a:p>
        </p:txBody>
      </p:sp>
    </p:spTree>
    <p:extLst>
      <p:ext uri="{BB962C8B-B14F-4D97-AF65-F5344CB8AC3E}">
        <p14:creationId xmlns:p14="http://schemas.microsoft.com/office/powerpoint/2010/main" val="16148836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1D8972-E0EF-4806-9C12-1AA951BAAF8D}"/>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D143E050-426F-496A-850E-E2FA71B1325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C008EDDB-989C-40B9-83ED-D7969545EE87}"/>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3</a:t>
            </a:fld>
            <a:endParaRPr lang="en-GB"/>
          </a:p>
        </p:txBody>
      </p:sp>
      <p:pic>
        <p:nvPicPr>
          <p:cNvPr id="6" name="Picture 5">
            <a:extLst>
              <a:ext uri="{FF2B5EF4-FFF2-40B4-BE49-F238E27FC236}">
                <a16:creationId xmlns:a16="http://schemas.microsoft.com/office/drawing/2014/main" id="{5260C89C-BEB0-485B-842D-52532F40ADD6}"/>
              </a:ext>
            </a:extLst>
          </p:cNvPr>
          <p:cNvPicPr>
            <a:picLocks noChangeAspect="1"/>
          </p:cNvPicPr>
          <p:nvPr/>
        </p:nvPicPr>
        <p:blipFill>
          <a:blip r:embed="rId2"/>
          <a:stretch>
            <a:fillRect/>
          </a:stretch>
        </p:blipFill>
        <p:spPr>
          <a:xfrm>
            <a:off x="0" y="0"/>
            <a:ext cx="9144000" cy="5143500"/>
          </a:xfrm>
          <a:prstGeom prst="rect">
            <a:avLst/>
          </a:prstGeom>
        </p:spPr>
      </p:pic>
    </p:spTree>
    <p:extLst>
      <p:ext uri="{BB962C8B-B14F-4D97-AF65-F5344CB8AC3E}">
        <p14:creationId xmlns:p14="http://schemas.microsoft.com/office/powerpoint/2010/main" val="15387009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602F54E-288B-6009-F371-9B0C1870EFC7}"/>
              </a:ext>
            </a:extLst>
          </p:cNvPr>
          <p:cNvSpPr>
            <a:spLocks noGrp="1"/>
          </p:cNvSpPr>
          <p:nvPr>
            <p:ph type="body" idx="1"/>
          </p:nvPr>
        </p:nvSpPr>
        <p:spPr>
          <a:xfrm>
            <a:off x="-483754" y="1030444"/>
            <a:ext cx="8520600" cy="3829573"/>
          </a:xfrm>
        </p:spPr>
        <p:txBody>
          <a:bodyPr/>
          <a:lstStyle/>
          <a:p>
            <a:pPr marL="114300" indent="0" algn="ctr">
              <a:buNone/>
            </a:pPr>
            <a:r>
              <a:rPr lang="en-GB" sz="6000" dirty="0"/>
              <a:t>How do children </a:t>
            </a:r>
          </a:p>
          <a:p>
            <a:pPr marL="114300" indent="0" algn="ctr">
              <a:buNone/>
            </a:pPr>
            <a:r>
              <a:rPr lang="en-GB" sz="6000" dirty="0"/>
              <a:t>learn times tables?</a:t>
            </a:r>
          </a:p>
        </p:txBody>
      </p:sp>
      <p:sp>
        <p:nvSpPr>
          <p:cNvPr id="4" name="Slide Number Placeholder 3">
            <a:extLst>
              <a:ext uri="{FF2B5EF4-FFF2-40B4-BE49-F238E27FC236}">
                <a16:creationId xmlns:a16="http://schemas.microsoft.com/office/drawing/2014/main" id="{49CE9EE4-8065-E5C6-DE21-A1013EB45D2C}"/>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4</a:t>
            </a:fld>
            <a:endParaRPr lang="en-GB"/>
          </a:p>
        </p:txBody>
      </p:sp>
    </p:spTree>
    <p:extLst>
      <p:ext uri="{BB962C8B-B14F-4D97-AF65-F5344CB8AC3E}">
        <p14:creationId xmlns:p14="http://schemas.microsoft.com/office/powerpoint/2010/main" val="17804842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14B4152-A50E-1F75-573B-F4F22DC06711}"/>
              </a:ext>
            </a:extLst>
          </p:cNvPr>
          <p:cNvSpPr>
            <a:spLocks noGrp="1"/>
          </p:cNvSpPr>
          <p:nvPr>
            <p:ph type="title"/>
          </p:nvPr>
        </p:nvSpPr>
        <p:spPr/>
        <p:txBody>
          <a:bodyPr/>
          <a:lstStyle/>
          <a:p>
            <a:pPr algn="ctr"/>
            <a:endParaRPr lang="en-GB" dirty="0"/>
          </a:p>
        </p:txBody>
      </p:sp>
      <p:pic>
        <p:nvPicPr>
          <p:cNvPr id="5122" name="Picture 2" descr="Concrete, Pictorial, Abstract: What Is That? | SIS For Teachers">
            <a:extLst>
              <a:ext uri="{FF2B5EF4-FFF2-40B4-BE49-F238E27FC236}">
                <a16:creationId xmlns:a16="http://schemas.microsoft.com/office/drawing/2014/main" id="{07966D1B-4B88-DB53-AFA2-EB652A734E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2525" y="209364"/>
            <a:ext cx="6028961" cy="182878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D0CFEF97-0096-5ED9-545C-9E42EBC8CDAC}"/>
              </a:ext>
            </a:extLst>
          </p:cNvPr>
          <p:cNvPicPr>
            <a:picLocks noChangeAspect="1"/>
          </p:cNvPicPr>
          <p:nvPr/>
        </p:nvPicPr>
        <p:blipFill rotWithShape="1">
          <a:blip r:embed="rId4"/>
          <a:srcRect l="24199" r="14739"/>
          <a:stretch/>
        </p:blipFill>
        <p:spPr>
          <a:xfrm>
            <a:off x="1413184" y="2218254"/>
            <a:ext cx="1566174" cy="1442759"/>
          </a:xfrm>
          <a:prstGeom prst="rect">
            <a:avLst/>
          </a:prstGeom>
        </p:spPr>
      </p:pic>
      <p:pic>
        <p:nvPicPr>
          <p:cNvPr id="7" name="Picture 6">
            <a:extLst>
              <a:ext uri="{FF2B5EF4-FFF2-40B4-BE49-F238E27FC236}">
                <a16:creationId xmlns:a16="http://schemas.microsoft.com/office/drawing/2014/main" id="{46A13C6D-2324-9BD7-239A-EDA4975FECD9}"/>
              </a:ext>
            </a:extLst>
          </p:cNvPr>
          <p:cNvPicPr>
            <a:picLocks noChangeAspect="1"/>
          </p:cNvPicPr>
          <p:nvPr/>
        </p:nvPicPr>
        <p:blipFill rotWithShape="1">
          <a:blip r:embed="rId5"/>
          <a:srcRect l="11413" t="19201" r="38975"/>
          <a:stretch/>
        </p:blipFill>
        <p:spPr>
          <a:xfrm>
            <a:off x="3393366" y="2223410"/>
            <a:ext cx="1805322" cy="1432447"/>
          </a:xfrm>
          <a:prstGeom prst="rect">
            <a:avLst/>
          </a:prstGeom>
        </p:spPr>
      </p:pic>
      <p:pic>
        <p:nvPicPr>
          <p:cNvPr id="9" name="Picture 8">
            <a:extLst>
              <a:ext uri="{FF2B5EF4-FFF2-40B4-BE49-F238E27FC236}">
                <a16:creationId xmlns:a16="http://schemas.microsoft.com/office/drawing/2014/main" id="{70602816-7276-7FF5-429C-5BAE8F44FDF2}"/>
              </a:ext>
            </a:extLst>
          </p:cNvPr>
          <p:cNvPicPr>
            <a:picLocks noChangeAspect="1"/>
          </p:cNvPicPr>
          <p:nvPr/>
        </p:nvPicPr>
        <p:blipFill rotWithShape="1">
          <a:blip r:embed="rId6"/>
          <a:srcRect l="16138" t="23400" r="28738"/>
          <a:stretch/>
        </p:blipFill>
        <p:spPr>
          <a:xfrm>
            <a:off x="5458724" y="2218254"/>
            <a:ext cx="1562762" cy="1432447"/>
          </a:xfrm>
          <a:prstGeom prst="rect">
            <a:avLst/>
          </a:prstGeom>
        </p:spPr>
      </p:pic>
      <p:sp>
        <p:nvSpPr>
          <p:cNvPr id="4" name="TextBox 3">
            <a:extLst>
              <a:ext uri="{FF2B5EF4-FFF2-40B4-BE49-F238E27FC236}">
                <a16:creationId xmlns:a16="http://schemas.microsoft.com/office/drawing/2014/main" id="{1F56FB9E-762D-4408-9480-999B71DC5E36}"/>
              </a:ext>
            </a:extLst>
          </p:cNvPr>
          <p:cNvSpPr txBox="1"/>
          <p:nvPr/>
        </p:nvSpPr>
        <p:spPr>
          <a:xfrm>
            <a:off x="5293748" y="1085099"/>
            <a:ext cx="1458162" cy="438582"/>
          </a:xfrm>
          <a:prstGeom prst="rect">
            <a:avLst/>
          </a:prstGeom>
          <a:solidFill>
            <a:schemeClr val="bg1"/>
          </a:solidFill>
        </p:spPr>
        <p:txBody>
          <a:bodyPr wrap="square" rtlCol="0">
            <a:spAutoFit/>
          </a:bodyPr>
          <a:lstStyle/>
          <a:p>
            <a:r>
              <a:rPr lang="en-GB" sz="2250" dirty="0"/>
              <a:t>3 x 5 = 15</a:t>
            </a:r>
          </a:p>
        </p:txBody>
      </p:sp>
    </p:spTree>
    <p:extLst>
      <p:ext uri="{BB962C8B-B14F-4D97-AF65-F5344CB8AC3E}">
        <p14:creationId xmlns:p14="http://schemas.microsoft.com/office/powerpoint/2010/main" val="13005468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9"/>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Counting and looking for patterns</a:t>
            </a:r>
            <a:endParaRPr/>
          </a:p>
        </p:txBody>
      </p:sp>
      <p:sp>
        <p:nvSpPr>
          <p:cNvPr id="86" name="Google Shape;86;p9"/>
          <p:cNvSpPr txBox="1">
            <a:spLocks noGrp="1"/>
          </p:cNvSpPr>
          <p:nvPr>
            <p:ph type="body" idx="1"/>
          </p:nvPr>
        </p:nvSpPr>
        <p:spPr>
          <a:xfrm>
            <a:off x="311700" y="739303"/>
            <a:ext cx="8520600" cy="1662522"/>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Example: Counting in 2s </a:t>
            </a:r>
            <a:endParaRPr/>
          </a:p>
          <a:p>
            <a:pPr marL="114300" lvl="0" indent="0" algn="ctr" rtl="0">
              <a:lnSpc>
                <a:spcPct val="115000"/>
              </a:lnSpc>
              <a:spcBef>
                <a:spcPts val="0"/>
              </a:spcBef>
              <a:spcAft>
                <a:spcPts val="0"/>
              </a:spcAft>
              <a:buSzPts val="1800"/>
              <a:buNone/>
            </a:pPr>
            <a:r>
              <a:rPr lang="en-GB"/>
              <a:t>2, 4, 6, 8, 10… </a:t>
            </a:r>
            <a:endParaRPr/>
          </a:p>
          <a:p>
            <a:pPr marL="457200" lvl="0" indent="-228600" algn="l" rtl="0">
              <a:lnSpc>
                <a:spcPct val="115000"/>
              </a:lnSpc>
              <a:spcBef>
                <a:spcPts val="0"/>
              </a:spcBef>
              <a:spcAft>
                <a:spcPts val="0"/>
              </a:spcAft>
              <a:buSzPts val="1800"/>
              <a:buFont typeface="Nunito"/>
              <a:buNone/>
            </a:pPr>
            <a:endParaRPr/>
          </a:p>
          <a:p>
            <a:pPr marL="457200" lvl="0" indent="-342900" algn="l" rtl="0">
              <a:lnSpc>
                <a:spcPct val="115000"/>
              </a:lnSpc>
              <a:spcBef>
                <a:spcPts val="0"/>
              </a:spcBef>
              <a:spcAft>
                <a:spcPts val="0"/>
              </a:spcAft>
              <a:buSzPts val="1800"/>
              <a:buFont typeface="Nunito"/>
              <a:buChar char="●"/>
            </a:pPr>
            <a:r>
              <a:rPr lang="en-GB"/>
              <a:t>Ensure children have a strong understanding of counting in groups first.</a:t>
            </a:r>
            <a:endParaRPr/>
          </a:p>
          <a:p>
            <a:pPr marL="457200" lvl="0" indent="-342900" algn="l" rtl="0">
              <a:lnSpc>
                <a:spcPct val="115000"/>
              </a:lnSpc>
              <a:spcBef>
                <a:spcPts val="0"/>
              </a:spcBef>
              <a:spcAft>
                <a:spcPts val="0"/>
              </a:spcAft>
              <a:buSzPts val="1800"/>
              <a:buFont typeface="Nunito"/>
              <a:buChar char="●"/>
            </a:pPr>
            <a:r>
              <a:rPr lang="en-GB"/>
              <a:t>When children are secure with counting, they can then look for patterns.</a:t>
            </a:r>
            <a:endParaRPr/>
          </a:p>
          <a:p>
            <a:pPr marL="457200" lvl="0" indent="-228600" algn="l" rtl="0">
              <a:lnSpc>
                <a:spcPct val="115000"/>
              </a:lnSpc>
              <a:spcBef>
                <a:spcPts val="0"/>
              </a:spcBef>
              <a:spcAft>
                <a:spcPts val="0"/>
              </a:spcAft>
              <a:buSzPts val="1800"/>
              <a:buFont typeface="Nunito"/>
              <a:buNone/>
            </a:pPr>
            <a:endParaRPr/>
          </a:p>
        </p:txBody>
      </p:sp>
      <p:sp>
        <p:nvSpPr>
          <p:cNvPr id="87" name="Google Shape;87;p9"/>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6</a:t>
            </a:fld>
            <a:endParaRPr/>
          </a:p>
        </p:txBody>
      </p:sp>
      <p:grpSp>
        <p:nvGrpSpPr>
          <p:cNvPr id="88" name="Google Shape;88;p9"/>
          <p:cNvGrpSpPr/>
          <p:nvPr/>
        </p:nvGrpSpPr>
        <p:grpSpPr>
          <a:xfrm>
            <a:off x="1387439" y="2893295"/>
            <a:ext cx="1050085" cy="1069598"/>
            <a:chOff x="839283" y="2350598"/>
            <a:chExt cx="1050085" cy="1069598"/>
          </a:xfrm>
        </p:grpSpPr>
        <p:pic>
          <p:nvPicPr>
            <p:cNvPr id="89" name="Google Shape;89;p9" descr="A blue and white sock&#10;&#10;Description automatically generated"/>
            <p:cNvPicPr preferRelativeResize="0"/>
            <p:nvPr/>
          </p:nvPicPr>
          <p:blipFill rotWithShape="1">
            <a:blip r:embed="rId3">
              <a:alphaModFix/>
            </a:blip>
            <a:srcRect/>
            <a:stretch/>
          </p:blipFill>
          <p:spPr>
            <a:xfrm>
              <a:off x="839283" y="2350598"/>
              <a:ext cx="673847" cy="1069598"/>
            </a:xfrm>
            <a:prstGeom prst="rect">
              <a:avLst/>
            </a:prstGeom>
            <a:noFill/>
            <a:ln>
              <a:noFill/>
            </a:ln>
          </p:spPr>
        </p:pic>
        <p:pic>
          <p:nvPicPr>
            <p:cNvPr id="90" name="Google Shape;90;p9" descr="A blue and white sock&#10;&#10;Description automatically generated"/>
            <p:cNvPicPr preferRelativeResize="0"/>
            <p:nvPr/>
          </p:nvPicPr>
          <p:blipFill rotWithShape="1">
            <a:blip r:embed="rId3">
              <a:alphaModFix/>
            </a:blip>
            <a:srcRect/>
            <a:stretch/>
          </p:blipFill>
          <p:spPr>
            <a:xfrm>
              <a:off x="1215521" y="2350598"/>
              <a:ext cx="673847" cy="1069598"/>
            </a:xfrm>
            <a:prstGeom prst="rect">
              <a:avLst/>
            </a:prstGeom>
            <a:noFill/>
            <a:ln>
              <a:noFill/>
            </a:ln>
          </p:spPr>
        </p:pic>
      </p:grpSp>
      <p:grpSp>
        <p:nvGrpSpPr>
          <p:cNvPr id="91" name="Google Shape;91;p9"/>
          <p:cNvGrpSpPr/>
          <p:nvPr/>
        </p:nvGrpSpPr>
        <p:grpSpPr>
          <a:xfrm>
            <a:off x="3160452" y="2893295"/>
            <a:ext cx="1050085" cy="1069598"/>
            <a:chOff x="839283" y="2350598"/>
            <a:chExt cx="1050085" cy="1069598"/>
          </a:xfrm>
        </p:grpSpPr>
        <p:pic>
          <p:nvPicPr>
            <p:cNvPr id="92" name="Google Shape;92;p9" descr="A blue and white sock&#10;&#10;Description automatically generated"/>
            <p:cNvPicPr preferRelativeResize="0"/>
            <p:nvPr/>
          </p:nvPicPr>
          <p:blipFill rotWithShape="1">
            <a:blip r:embed="rId3">
              <a:alphaModFix/>
            </a:blip>
            <a:srcRect/>
            <a:stretch/>
          </p:blipFill>
          <p:spPr>
            <a:xfrm>
              <a:off x="839283" y="2350598"/>
              <a:ext cx="673847" cy="1069598"/>
            </a:xfrm>
            <a:prstGeom prst="rect">
              <a:avLst/>
            </a:prstGeom>
            <a:noFill/>
            <a:ln>
              <a:noFill/>
            </a:ln>
          </p:spPr>
        </p:pic>
        <p:pic>
          <p:nvPicPr>
            <p:cNvPr id="93" name="Google Shape;93;p9" descr="A blue and white sock&#10;&#10;Description automatically generated"/>
            <p:cNvPicPr preferRelativeResize="0"/>
            <p:nvPr/>
          </p:nvPicPr>
          <p:blipFill rotWithShape="1">
            <a:blip r:embed="rId3">
              <a:alphaModFix/>
            </a:blip>
            <a:srcRect/>
            <a:stretch/>
          </p:blipFill>
          <p:spPr>
            <a:xfrm>
              <a:off x="1215521" y="2350598"/>
              <a:ext cx="673847" cy="1069598"/>
            </a:xfrm>
            <a:prstGeom prst="rect">
              <a:avLst/>
            </a:prstGeom>
            <a:noFill/>
            <a:ln>
              <a:noFill/>
            </a:ln>
          </p:spPr>
        </p:pic>
      </p:grpSp>
      <p:grpSp>
        <p:nvGrpSpPr>
          <p:cNvPr id="94" name="Google Shape;94;p9"/>
          <p:cNvGrpSpPr/>
          <p:nvPr/>
        </p:nvGrpSpPr>
        <p:grpSpPr>
          <a:xfrm>
            <a:off x="4933465" y="2894903"/>
            <a:ext cx="1050085" cy="1069598"/>
            <a:chOff x="839283" y="2350598"/>
            <a:chExt cx="1050085" cy="1069598"/>
          </a:xfrm>
        </p:grpSpPr>
        <p:pic>
          <p:nvPicPr>
            <p:cNvPr id="95" name="Google Shape;95;p9" descr="A blue and white sock&#10;&#10;Description automatically generated"/>
            <p:cNvPicPr preferRelativeResize="0"/>
            <p:nvPr/>
          </p:nvPicPr>
          <p:blipFill rotWithShape="1">
            <a:blip r:embed="rId3">
              <a:alphaModFix/>
            </a:blip>
            <a:srcRect/>
            <a:stretch/>
          </p:blipFill>
          <p:spPr>
            <a:xfrm>
              <a:off x="839283" y="2350598"/>
              <a:ext cx="673847" cy="1069598"/>
            </a:xfrm>
            <a:prstGeom prst="rect">
              <a:avLst/>
            </a:prstGeom>
            <a:noFill/>
            <a:ln>
              <a:noFill/>
            </a:ln>
          </p:spPr>
        </p:pic>
        <p:pic>
          <p:nvPicPr>
            <p:cNvPr id="96" name="Google Shape;96;p9" descr="A blue and white sock&#10;&#10;Description automatically generated"/>
            <p:cNvPicPr preferRelativeResize="0"/>
            <p:nvPr/>
          </p:nvPicPr>
          <p:blipFill rotWithShape="1">
            <a:blip r:embed="rId3">
              <a:alphaModFix/>
            </a:blip>
            <a:srcRect/>
            <a:stretch/>
          </p:blipFill>
          <p:spPr>
            <a:xfrm>
              <a:off x="1215521" y="2350598"/>
              <a:ext cx="673847" cy="1069598"/>
            </a:xfrm>
            <a:prstGeom prst="rect">
              <a:avLst/>
            </a:prstGeom>
            <a:noFill/>
            <a:ln>
              <a:noFill/>
            </a:ln>
          </p:spPr>
        </p:pic>
      </p:grpSp>
      <p:grpSp>
        <p:nvGrpSpPr>
          <p:cNvPr id="97" name="Google Shape;97;p9"/>
          <p:cNvGrpSpPr/>
          <p:nvPr/>
        </p:nvGrpSpPr>
        <p:grpSpPr>
          <a:xfrm>
            <a:off x="6706478" y="2893295"/>
            <a:ext cx="1050085" cy="1069598"/>
            <a:chOff x="839283" y="2350598"/>
            <a:chExt cx="1050085" cy="1069598"/>
          </a:xfrm>
        </p:grpSpPr>
        <p:pic>
          <p:nvPicPr>
            <p:cNvPr id="98" name="Google Shape;98;p9" descr="A blue and white sock&#10;&#10;Description automatically generated"/>
            <p:cNvPicPr preferRelativeResize="0"/>
            <p:nvPr/>
          </p:nvPicPr>
          <p:blipFill rotWithShape="1">
            <a:blip r:embed="rId3">
              <a:alphaModFix/>
            </a:blip>
            <a:srcRect/>
            <a:stretch/>
          </p:blipFill>
          <p:spPr>
            <a:xfrm>
              <a:off x="839283" y="2350598"/>
              <a:ext cx="673847" cy="1069598"/>
            </a:xfrm>
            <a:prstGeom prst="rect">
              <a:avLst/>
            </a:prstGeom>
            <a:noFill/>
            <a:ln>
              <a:noFill/>
            </a:ln>
          </p:spPr>
        </p:pic>
        <p:pic>
          <p:nvPicPr>
            <p:cNvPr id="99" name="Google Shape;99;p9" descr="A blue and white sock&#10;&#10;Description automatically generated"/>
            <p:cNvPicPr preferRelativeResize="0"/>
            <p:nvPr/>
          </p:nvPicPr>
          <p:blipFill rotWithShape="1">
            <a:blip r:embed="rId3">
              <a:alphaModFix/>
            </a:blip>
            <a:srcRect/>
            <a:stretch/>
          </p:blipFill>
          <p:spPr>
            <a:xfrm>
              <a:off x="1215521" y="2350598"/>
              <a:ext cx="673847" cy="1069598"/>
            </a:xfrm>
            <a:prstGeom prst="rect">
              <a:avLst/>
            </a:prstGeom>
            <a:noFill/>
            <a:ln>
              <a:noFill/>
            </a:ln>
          </p:spPr>
        </p:pic>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10"/>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Repeated addition</a:t>
            </a:r>
            <a:endParaRPr/>
          </a:p>
        </p:txBody>
      </p:sp>
      <p:sp>
        <p:nvSpPr>
          <p:cNvPr id="105" name="Google Shape;105;p10"/>
          <p:cNvSpPr txBox="1">
            <a:spLocks noGrp="1"/>
          </p:cNvSpPr>
          <p:nvPr>
            <p:ph type="body" idx="1"/>
          </p:nvPr>
        </p:nvSpPr>
        <p:spPr>
          <a:xfrm>
            <a:off x="311700" y="739303"/>
            <a:ext cx="8520600" cy="434776"/>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Knowing that 2 x 4 is the same as 2 + 2 + 2 + 2</a:t>
            </a:r>
            <a:endParaRPr/>
          </a:p>
        </p:txBody>
      </p:sp>
      <p:sp>
        <p:nvSpPr>
          <p:cNvPr id="106" name="Google Shape;106;p10"/>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a:t>
            </a:fld>
            <a:endParaRPr/>
          </a:p>
        </p:txBody>
      </p:sp>
      <p:sp>
        <p:nvSpPr>
          <p:cNvPr id="107" name="Google Shape;107;p10"/>
          <p:cNvSpPr txBox="1"/>
          <p:nvPr/>
        </p:nvSpPr>
        <p:spPr>
          <a:xfrm>
            <a:off x="704934" y="3534242"/>
            <a:ext cx="3054012" cy="434776"/>
          </a:xfrm>
          <a:prstGeom prst="rect">
            <a:avLst/>
          </a:prstGeom>
          <a:noFill/>
          <a:ln>
            <a:noFill/>
          </a:ln>
        </p:spPr>
        <p:txBody>
          <a:bodyPr spcFirstLastPara="1" wrap="square" lIns="91425" tIns="91425" rIns="91425" bIns="91425" anchor="t" anchorCtr="0">
            <a:noAutofit/>
          </a:bodyPr>
          <a:lstStyle/>
          <a:p>
            <a:pPr marL="114300" marR="0" lvl="0" indent="0" algn="ctr" rtl="0">
              <a:lnSpc>
                <a:spcPct val="115000"/>
              </a:lnSpc>
              <a:spcBef>
                <a:spcPts val="0"/>
              </a:spcBef>
              <a:spcAft>
                <a:spcPts val="0"/>
              </a:spcAft>
              <a:buClr>
                <a:schemeClr val="dk2"/>
              </a:buClr>
              <a:buSzPts val="1800"/>
              <a:buFont typeface="Nunito"/>
              <a:buNone/>
            </a:pPr>
            <a:r>
              <a:rPr lang="en-GB" sz="1600" b="0" i="0" u="none" strike="noStrike" cap="none">
                <a:solidFill>
                  <a:schemeClr val="dk1"/>
                </a:solidFill>
                <a:latin typeface="Arial"/>
                <a:ea typeface="Arial"/>
                <a:cs typeface="Arial"/>
                <a:sym typeface="Arial"/>
              </a:rPr>
              <a:t>2 + 2 + 2 + 2 = ?</a:t>
            </a:r>
            <a:endParaRPr/>
          </a:p>
        </p:txBody>
      </p:sp>
      <p:grpSp>
        <p:nvGrpSpPr>
          <p:cNvPr id="108" name="Google Shape;108;p10"/>
          <p:cNvGrpSpPr/>
          <p:nvPr/>
        </p:nvGrpSpPr>
        <p:grpSpPr>
          <a:xfrm>
            <a:off x="5066349" y="1826495"/>
            <a:ext cx="3394900" cy="1594084"/>
            <a:chOff x="5066349" y="1455020"/>
            <a:chExt cx="3394900" cy="1594084"/>
          </a:xfrm>
        </p:grpSpPr>
        <p:pic>
          <p:nvPicPr>
            <p:cNvPr id="109" name="Google Shape;109;p10"/>
            <p:cNvPicPr preferRelativeResize="0"/>
            <p:nvPr/>
          </p:nvPicPr>
          <p:blipFill rotWithShape="1">
            <a:blip r:embed="rId3">
              <a:alphaModFix/>
            </a:blip>
            <a:srcRect/>
            <a:stretch/>
          </p:blipFill>
          <p:spPr>
            <a:xfrm>
              <a:off x="5066349" y="1455020"/>
              <a:ext cx="761428" cy="761428"/>
            </a:xfrm>
            <a:prstGeom prst="rect">
              <a:avLst/>
            </a:prstGeom>
            <a:noFill/>
            <a:ln>
              <a:noFill/>
            </a:ln>
          </p:spPr>
        </p:pic>
        <p:pic>
          <p:nvPicPr>
            <p:cNvPr id="110" name="Google Shape;110;p10"/>
            <p:cNvPicPr preferRelativeResize="0"/>
            <p:nvPr/>
          </p:nvPicPr>
          <p:blipFill rotWithShape="1">
            <a:blip r:embed="rId3">
              <a:alphaModFix/>
            </a:blip>
            <a:srcRect/>
            <a:stretch/>
          </p:blipFill>
          <p:spPr>
            <a:xfrm>
              <a:off x="5944173" y="1455020"/>
              <a:ext cx="761428" cy="761428"/>
            </a:xfrm>
            <a:prstGeom prst="rect">
              <a:avLst/>
            </a:prstGeom>
            <a:noFill/>
            <a:ln>
              <a:noFill/>
            </a:ln>
          </p:spPr>
        </p:pic>
        <p:pic>
          <p:nvPicPr>
            <p:cNvPr id="111" name="Google Shape;111;p10"/>
            <p:cNvPicPr preferRelativeResize="0"/>
            <p:nvPr/>
          </p:nvPicPr>
          <p:blipFill rotWithShape="1">
            <a:blip r:embed="rId3">
              <a:alphaModFix/>
            </a:blip>
            <a:srcRect/>
            <a:stretch/>
          </p:blipFill>
          <p:spPr>
            <a:xfrm>
              <a:off x="6821997" y="1455020"/>
              <a:ext cx="761428" cy="761428"/>
            </a:xfrm>
            <a:prstGeom prst="rect">
              <a:avLst/>
            </a:prstGeom>
            <a:noFill/>
            <a:ln>
              <a:noFill/>
            </a:ln>
          </p:spPr>
        </p:pic>
        <p:pic>
          <p:nvPicPr>
            <p:cNvPr id="112" name="Google Shape;112;p10"/>
            <p:cNvPicPr preferRelativeResize="0"/>
            <p:nvPr/>
          </p:nvPicPr>
          <p:blipFill rotWithShape="1">
            <a:blip r:embed="rId3">
              <a:alphaModFix/>
            </a:blip>
            <a:srcRect/>
            <a:stretch/>
          </p:blipFill>
          <p:spPr>
            <a:xfrm>
              <a:off x="7699821" y="1455020"/>
              <a:ext cx="761428" cy="761428"/>
            </a:xfrm>
            <a:prstGeom prst="rect">
              <a:avLst/>
            </a:prstGeom>
            <a:noFill/>
            <a:ln>
              <a:noFill/>
            </a:ln>
          </p:spPr>
        </p:pic>
        <p:pic>
          <p:nvPicPr>
            <p:cNvPr id="113" name="Google Shape;113;p10"/>
            <p:cNvPicPr preferRelativeResize="0"/>
            <p:nvPr/>
          </p:nvPicPr>
          <p:blipFill rotWithShape="1">
            <a:blip r:embed="rId3">
              <a:alphaModFix/>
            </a:blip>
            <a:srcRect/>
            <a:stretch/>
          </p:blipFill>
          <p:spPr>
            <a:xfrm>
              <a:off x="5066349" y="2287676"/>
              <a:ext cx="761428" cy="761428"/>
            </a:xfrm>
            <a:prstGeom prst="rect">
              <a:avLst/>
            </a:prstGeom>
            <a:noFill/>
            <a:ln>
              <a:noFill/>
            </a:ln>
          </p:spPr>
        </p:pic>
        <p:pic>
          <p:nvPicPr>
            <p:cNvPr id="114" name="Google Shape;114;p10"/>
            <p:cNvPicPr preferRelativeResize="0"/>
            <p:nvPr/>
          </p:nvPicPr>
          <p:blipFill rotWithShape="1">
            <a:blip r:embed="rId3">
              <a:alphaModFix/>
            </a:blip>
            <a:srcRect/>
            <a:stretch/>
          </p:blipFill>
          <p:spPr>
            <a:xfrm>
              <a:off x="5944173" y="2287676"/>
              <a:ext cx="761428" cy="761428"/>
            </a:xfrm>
            <a:prstGeom prst="rect">
              <a:avLst/>
            </a:prstGeom>
            <a:noFill/>
            <a:ln>
              <a:noFill/>
            </a:ln>
          </p:spPr>
        </p:pic>
        <p:pic>
          <p:nvPicPr>
            <p:cNvPr id="115" name="Google Shape;115;p10"/>
            <p:cNvPicPr preferRelativeResize="0"/>
            <p:nvPr/>
          </p:nvPicPr>
          <p:blipFill rotWithShape="1">
            <a:blip r:embed="rId3">
              <a:alphaModFix/>
            </a:blip>
            <a:srcRect/>
            <a:stretch/>
          </p:blipFill>
          <p:spPr>
            <a:xfrm>
              <a:off x="6821997" y="2287676"/>
              <a:ext cx="761428" cy="761428"/>
            </a:xfrm>
            <a:prstGeom prst="rect">
              <a:avLst/>
            </a:prstGeom>
            <a:noFill/>
            <a:ln>
              <a:noFill/>
            </a:ln>
          </p:spPr>
        </p:pic>
        <p:pic>
          <p:nvPicPr>
            <p:cNvPr id="116" name="Google Shape;116;p10"/>
            <p:cNvPicPr preferRelativeResize="0"/>
            <p:nvPr/>
          </p:nvPicPr>
          <p:blipFill rotWithShape="1">
            <a:blip r:embed="rId3">
              <a:alphaModFix/>
            </a:blip>
            <a:srcRect/>
            <a:stretch/>
          </p:blipFill>
          <p:spPr>
            <a:xfrm>
              <a:off x="7699821" y="2287676"/>
              <a:ext cx="761428" cy="761428"/>
            </a:xfrm>
            <a:prstGeom prst="rect">
              <a:avLst/>
            </a:prstGeom>
            <a:noFill/>
            <a:ln>
              <a:noFill/>
            </a:ln>
          </p:spPr>
        </p:pic>
      </p:grpSp>
      <p:sp>
        <p:nvSpPr>
          <p:cNvPr id="117" name="Google Shape;117;p10"/>
          <p:cNvSpPr txBox="1"/>
          <p:nvPr/>
        </p:nvSpPr>
        <p:spPr>
          <a:xfrm>
            <a:off x="5066349" y="3534242"/>
            <a:ext cx="3394900" cy="434776"/>
          </a:xfrm>
          <a:prstGeom prst="rect">
            <a:avLst/>
          </a:prstGeom>
          <a:noFill/>
          <a:ln>
            <a:noFill/>
          </a:ln>
        </p:spPr>
        <p:txBody>
          <a:bodyPr spcFirstLastPara="1" wrap="square" lIns="91425" tIns="91425" rIns="91425" bIns="91425" anchor="t" anchorCtr="0">
            <a:noAutofit/>
          </a:bodyPr>
          <a:lstStyle/>
          <a:p>
            <a:pPr marL="114300" marR="0" lvl="0" indent="0" algn="ctr" rtl="0">
              <a:lnSpc>
                <a:spcPct val="115000"/>
              </a:lnSpc>
              <a:spcBef>
                <a:spcPts val="0"/>
              </a:spcBef>
              <a:spcAft>
                <a:spcPts val="0"/>
              </a:spcAft>
              <a:buClr>
                <a:schemeClr val="dk2"/>
              </a:buClr>
              <a:buSzPts val="1800"/>
              <a:buFont typeface="Nunito"/>
              <a:buNone/>
            </a:pPr>
            <a:r>
              <a:rPr lang="en-GB" sz="1600" b="0" i="0" u="none" strike="noStrike" cap="none">
                <a:solidFill>
                  <a:schemeClr val="dk1"/>
                </a:solidFill>
                <a:latin typeface="Arial"/>
                <a:ea typeface="Arial"/>
                <a:cs typeface="Arial"/>
                <a:sym typeface="Arial"/>
              </a:rPr>
              <a:t>2 x 4 = ?</a:t>
            </a:r>
            <a:endParaRPr/>
          </a:p>
        </p:txBody>
      </p:sp>
      <p:pic>
        <p:nvPicPr>
          <p:cNvPr id="118" name="Google Shape;118;p10" descr="A pair of red shoes&#10;&#10;Description automatically generated"/>
          <p:cNvPicPr preferRelativeResize="0"/>
          <p:nvPr/>
        </p:nvPicPr>
        <p:blipFill rotWithShape="1">
          <a:blip r:embed="rId4">
            <a:alphaModFix/>
          </a:blip>
          <a:srcRect/>
          <a:stretch/>
        </p:blipFill>
        <p:spPr>
          <a:xfrm>
            <a:off x="980797" y="1903801"/>
            <a:ext cx="1155700" cy="800100"/>
          </a:xfrm>
          <a:prstGeom prst="rect">
            <a:avLst/>
          </a:prstGeom>
          <a:noFill/>
          <a:ln>
            <a:noFill/>
          </a:ln>
        </p:spPr>
      </p:pic>
      <p:pic>
        <p:nvPicPr>
          <p:cNvPr id="119" name="Google Shape;119;p10" descr="A pair of red shoes&#10;&#10;Description automatically generated"/>
          <p:cNvPicPr preferRelativeResize="0"/>
          <p:nvPr/>
        </p:nvPicPr>
        <p:blipFill rotWithShape="1">
          <a:blip r:embed="rId4">
            <a:alphaModFix/>
          </a:blip>
          <a:srcRect/>
          <a:stretch/>
        </p:blipFill>
        <p:spPr>
          <a:xfrm>
            <a:off x="2402388" y="1899243"/>
            <a:ext cx="1155700" cy="800100"/>
          </a:xfrm>
          <a:prstGeom prst="rect">
            <a:avLst/>
          </a:prstGeom>
          <a:noFill/>
          <a:ln>
            <a:noFill/>
          </a:ln>
        </p:spPr>
      </p:pic>
      <p:pic>
        <p:nvPicPr>
          <p:cNvPr id="120" name="Google Shape;120;p10" descr="A pair of red shoes&#10;&#10;Description automatically generated"/>
          <p:cNvPicPr preferRelativeResize="0"/>
          <p:nvPr/>
        </p:nvPicPr>
        <p:blipFill rotWithShape="1">
          <a:blip r:embed="rId4">
            <a:alphaModFix/>
          </a:blip>
          <a:srcRect/>
          <a:stretch/>
        </p:blipFill>
        <p:spPr>
          <a:xfrm>
            <a:off x="980797" y="2755793"/>
            <a:ext cx="1155700" cy="800100"/>
          </a:xfrm>
          <a:prstGeom prst="rect">
            <a:avLst/>
          </a:prstGeom>
          <a:noFill/>
          <a:ln>
            <a:noFill/>
          </a:ln>
        </p:spPr>
      </p:pic>
      <p:pic>
        <p:nvPicPr>
          <p:cNvPr id="121" name="Google Shape;121;p10" descr="A pair of red shoes&#10;&#10;Description automatically generated"/>
          <p:cNvPicPr preferRelativeResize="0"/>
          <p:nvPr/>
        </p:nvPicPr>
        <p:blipFill rotWithShape="1">
          <a:blip r:embed="rId4">
            <a:alphaModFix/>
          </a:blip>
          <a:srcRect/>
          <a:stretch/>
        </p:blipFill>
        <p:spPr>
          <a:xfrm>
            <a:off x="2402388" y="2751235"/>
            <a:ext cx="1155700" cy="8001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11"/>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Multiplication is commutative</a:t>
            </a:r>
            <a:endParaRPr/>
          </a:p>
        </p:txBody>
      </p:sp>
      <p:sp>
        <p:nvSpPr>
          <p:cNvPr id="127" name="Google Shape;127;p11"/>
          <p:cNvSpPr txBox="1">
            <a:spLocks noGrp="1"/>
          </p:cNvSpPr>
          <p:nvPr>
            <p:ph type="body" idx="1"/>
          </p:nvPr>
        </p:nvSpPr>
        <p:spPr>
          <a:xfrm>
            <a:off x="311700" y="739303"/>
            <a:ext cx="8520600" cy="1260186"/>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3 x 2 is the same as 2 x 3</a:t>
            </a:r>
            <a:endParaRPr/>
          </a:p>
          <a:p>
            <a:pPr marL="457200" lvl="0" indent="-228600" algn="l" rtl="0">
              <a:lnSpc>
                <a:spcPct val="115000"/>
              </a:lnSpc>
              <a:spcBef>
                <a:spcPts val="0"/>
              </a:spcBef>
              <a:spcAft>
                <a:spcPts val="0"/>
              </a:spcAft>
              <a:buSzPts val="1800"/>
              <a:buFont typeface="Nunito"/>
              <a:buNone/>
            </a:pPr>
            <a:endParaRPr/>
          </a:p>
          <a:p>
            <a:pPr marL="114300" lvl="0" indent="0" algn="l" rtl="0">
              <a:lnSpc>
                <a:spcPct val="115000"/>
              </a:lnSpc>
              <a:spcBef>
                <a:spcPts val="0"/>
              </a:spcBef>
              <a:spcAft>
                <a:spcPts val="0"/>
              </a:spcAft>
              <a:buSzPts val="1800"/>
              <a:buNone/>
            </a:pPr>
            <a:r>
              <a:rPr lang="en-GB"/>
              <a:t>Children need to understand that multiplication can be completed in any order to produce the same answer. Sometimes this link needs to be made explicit. </a:t>
            </a:r>
            <a:endParaRPr/>
          </a:p>
        </p:txBody>
      </p:sp>
      <p:sp>
        <p:nvSpPr>
          <p:cNvPr id="128" name="Google Shape;128;p11"/>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8</a:t>
            </a:fld>
            <a:endParaRPr/>
          </a:p>
        </p:txBody>
      </p:sp>
      <p:pic>
        <p:nvPicPr>
          <p:cNvPr id="129" name="Google Shape;129;p11"/>
          <p:cNvPicPr preferRelativeResize="0"/>
          <p:nvPr/>
        </p:nvPicPr>
        <p:blipFill rotWithShape="1">
          <a:blip r:embed="rId3">
            <a:alphaModFix/>
          </a:blip>
          <a:srcRect/>
          <a:stretch/>
        </p:blipFill>
        <p:spPr>
          <a:xfrm>
            <a:off x="872532" y="2270284"/>
            <a:ext cx="602932" cy="602932"/>
          </a:xfrm>
          <a:prstGeom prst="rect">
            <a:avLst/>
          </a:prstGeom>
          <a:noFill/>
          <a:ln>
            <a:noFill/>
          </a:ln>
        </p:spPr>
      </p:pic>
      <p:pic>
        <p:nvPicPr>
          <p:cNvPr id="130" name="Google Shape;130;p11"/>
          <p:cNvPicPr preferRelativeResize="0"/>
          <p:nvPr/>
        </p:nvPicPr>
        <p:blipFill rotWithShape="1">
          <a:blip r:embed="rId3">
            <a:alphaModFix/>
          </a:blip>
          <a:srcRect/>
          <a:stretch/>
        </p:blipFill>
        <p:spPr>
          <a:xfrm>
            <a:off x="872532" y="3004741"/>
            <a:ext cx="602932" cy="602932"/>
          </a:xfrm>
          <a:prstGeom prst="rect">
            <a:avLst/>
          </a:prstGeom>
          <a:noFill/>
          <a:ln>
            <a:noFill/>
          </a:ln>
        </p:spPr>
      </p:pic>
      <p:pic>
        <p:nvPicPr>
          <p:cNvPr id="131" name="Google Shape;131;p11"/>
          <p:cNvPicPr preferRelativeResize="0"/>
          <p:nvPr/>
        </p:nvPicPr>
        <p:blipFill rotWithShape="1">
          <a:blip r:embed="rId3">
            <a:alphaModFix/>
          </a:blip>
          <a:srcRect/>
          <a:stretch/>
        </p:blipFill>
        <p:spPr>
          <a:xfrm>
            <a:off x="1786932" y="2272459"/>
            <a:ext cx="602932" cy="602932"/>
          </a:xfrm>
          <a:prstGeom prst="rect">
            <a:avLst/>
          </a:prstGeom>
          <a:noFill/>
          <a:ln>
            <a:noFill/>
          </a:ln>
        </p:spPr>
      </p:pic>
      <p:pic>
        <p:nvPicPr>
          <p:cNvPr id="132" name="Google Shape;132;p11"/>
          <p:cNvPicPr preferRelativeResize="0"/>
          <p:nvPr/>
        </p:nvPicPr>
        <p:blipFill rotWithShape="1">
          <a:blip r:embed="rId3">
            <a:alphaModFix/>
          </a:blip>
          <a:srcRect/>
          <a:stretch/>
        </p:blipFill>
        <p:spPr>
          <a:xfrm>
            <a:off x="1786932" y="3004741"/>
            <a:ext cx="602932" cy="602932"/>
          </a:xfrm>
          <a:prstGeom prst="rect">
            <a:avLst/>
          </a:prstGeom>
          <a:noFill/>
          <a:ln>
            <a:noFill/>
          </a:ln>
        </p:spPr>
      </p:pic>
      <p:pic>
        <p:nvPicPr>
          <p:cNvPr id="133" name="Google Shape;133;p11"/>
          <p:cNvPicPr preferRelativeResize="0"/>
          <p:nvPr/>
        </p:nvPicPr>
        <p:blipFill rotWithShape="1">
          <a:blip r:embed="rId3">
            <a:alphaModFix/>
          </a:blip>
          <a:srcRect/>
          <a:stretch/>
        </p:blipFill>
        <p:spPr>
          <a:xfrm>
            <a:off x="2701332" y="2270284"/>
            <a:ext cx="602932" cy="602932"/>
          </a:xfrm>
          <a:prstGeom prst="rect">
            <a:avLst/>
          </a:prstGeom>
          <a:noFill/>
          <a:ln>
            <a:noFill/>
          </a:ln>
        </p:spPr>
      </p:pic>
      <p:pic>
        <p:nvPicPr>
          <p:cNvPr id="134" name="Google Shape;134;p11"/>
          <p:cNvPicPr preferRelativeResize="0"/>
          <p:nvPr/>
        </p:nvPicPr>
        <p:blipFill rotWithShape="1">
          <a:blip r:embed="rId3">
            <a:alphaModFix/>
          </a:blip>
          <a:srcRect/>
          <a:stretch/>
        </p:blipFill>
        <p:spPr>
          <a:xfrm>
            <a:off x="2701332" y="3004741"/>
            <a:ext cx="602932" cy="602932"/>
          </a:xfrm>
          <a:prstGeom prst="rect">
            <a:avLst/>
          </a:prstGeom>
          <a:noFill/>
          <a:ln>
            <a:noFill/>
          </a:ln>
        </p:spPr>
      </p:pic>
      <p:pic>
        <p:nvPicPr>
          <p:cNvPr id="135" name="Google Shape;135;p11"/>
          <p:cNvPicPr preferRelativeResize="0"/>
          <p:nvPr/>
        </p:nvPicPr>
        <p:blipFill rotWithShape="1">
          <a:blip r:embed="rId4">
            <a:alphaModFix/>
          </a:blip>
          <a:srcRect/>
          <a:stretch/>
        </p:blipFill>
        <p:spPr>
          <a:xfrm>
            <a:off x="5993172" y="2270284"/>
            <a:ext cx="602932" cy="602932"/>
          </a:xfrm>
          <a:prstGeom prst="rect">
            <a:avLst/>
          </a:prstGeom>
          <a:noFill/>
          <a:ln>
            <a:noFill/>
          </a:ln>
        </p:spPr>
      </p:pic>
      <p:pic>
        <p:nvPicPr>
          <p:cNvPr id="136" name="Google Shape;136;p11"/>
          <p:cNvPicPr preferRelativeResize="0"/>
          <p:nvPr/>
        </p:nvPicPr>
        <p:blipFill rotWithShape="1">
          <a:blip r:embed="rId4">
            <a:alphaModFix/>
          </a:blip>
          <a:srcRect/>
          <a:stretch/>
        </p:blipFill>
        <p:spPr>
          <a:xfrm>
            <a:off x="5993172" y="2955211"/>
            <a:ext cx="602932" cy="602932"/>
          </a:xfrm>
          <a:prstGeom prst="rect">
            <a:avLst/>
          </a:prstGeom>
          <a:noFill/>
          <a:ln>
            <a:noFill/>
          </a:ln>
        </p:spPr>
      </p:pic>
      <p:pic>
        <p:nvPicPr>
          <p:cNvPr id="137" name="Google Shape;137;p11"/>
          <p:cNvPicPr preferRelativeResize="0"/>
          <p:nvPr/>
        </p:nvPicPr>
        <p:blipFill rotWithShape="1">
          <a:blip r:embed="rId4">
            <a:alphaModFix/>
          </a:blip>
          <a:srcRect/>
          <a:stretch/>
        </p:blipFill>
        <p:spPr>
          <a:xfrm>
            <a:off x="5993172" y="3640138"/>
            <a:ext cx="602932" cy="602932"/>
          </a:xfrm>
          <a:prstGeom prst="rect">
            <a:avLst/>
          </a:prstGeom>
          <a:noFill/>
          <a:ln>
            <a:noFill/>
          </a:ln>
        </p:spPr>
      </p:pic>
      <p:pic>
        <p:nvPicPr>
          <p:cNvPr id="138" name="Google Shape;138;p11"/>
          <p:cNvPicPr preferRelativeResize="0"/>
          <p:nvPr/>
        </p:nvPicPr>
        <p:blipFill rotWithShape="1">
          <a:blip r:embed="rId4">
            <a:alphaModFix/>
          </a:blip>
          <a:srcRect/>
          <a:stretch/>
        </p:blipFill>
        <p:spPr>
          <a:xfrm>
            <a:off x="6749076" y="2270284"/>
            <a:ext cx="602932" cy="602932"/>
          </a:xfrm>
          <a:prstGeom prst="rect">
            <a:avLst/>
          </a:prstGeom>
          <a:noFill/>
          <a:ln>
            <a:noFill/>
          </a:ln>
        </p:spPr>
      </p:pic>
      <p:pic>
        <p:nvPicPr>
          <p:cNvPr id="139" name="Google Shape;139;p11"/>
          <p:cNvPicPr preferRelativeResize="0"/>
          <p:nvPr/>
        </p:nvPicPr>
        <p:blipFill rotWithShape="1">
          <a:blip r:embed="rId4">
            <a:alphaModFix/>
          </a:blip>
          <a:srcRect/>
          <a:stretch/>
        </p:blipFill>
        <p:spPr>
          <a:xfrm>
            <a:off x="6749076" y="2955211"/>
            <a:ext cx="602932" cy="602932"/>
          </a:xfrm>
          <a:prstGeom prst="rect">
            <a:avLst/>
          </a:prstGeom>
          <a:noFill/>
          <a:ln>
            <a:noFill/>
          </a:ln>
        </p:spPr>
      </p:pic>
      <p:pic>
        <p:nvPicPr>
          <p:cNvPr id="140" name="Google Shape;140;p11"/>
          <p:cNvPicPr preferRelativeResize="0"/>
          <p:nvPr/>
        </p:nvPicPr>
        <p:blipFill rotWithShape="1">
          <a:blip r:embed="rId4">
            <a:alphaModFix/>
          </a:blip>
          <a:srcRect/>
          <a:stretch/>
        </p:blipFill>
        <p:spPr>
          <a:xfrm>
            <a:off x="6749076" y="3640138"/>
            <a:ext cx="602932" cy="602932"/>
          </a:xfrm>
          <a:prstGeom prst="rect">
            <a:avLst/>
          </a:prstGeom>
          <a:noFill/>
          <a:ln>
            <a:noFill/>
          </a:ln>
        </p:spPr>
      </p:pic>
      <p:sp>
        <p:nvSpPr>
          <p:cNvPr id="141" name="Google Shape;141;p11"/>
          <p:cNvSpPr txBox="1"/>
          <p:nvPr/>
        </p:nvSpPr>
        <p:spPr>
          <a:xfrm>
            <a:off x="311700" y="3758327"/>
            <a:ext cx="3382476" cy="447913"/>
          </a:xfrm>
          <a:prstGeom prst="rect">
            <a:avLst/>
          </a:prstGeom>
          <a:noFill/>
          <a:ln>
            <a:noFill/>
          </a:ln>
        </p:spPr>
        <p:txBody>
          <a:bodyPr spcFirstLastPara="1" wrap="square" lIns="91425" tIns="91425" rIns="91425" bIns="91425" anchor="t" anchorCtr="0">
            <a:noAutofit/>
          </a:bodyPr>
          <a:lstStyle/>
          <a:p>
            <a:pPr marL="114300" marR="0" lvl="0" indent="0" algn="ctr" rtl="0">
              <a:lnSpc>
                <a:spcPct val="115000"/>
              </a:lnSpc>
              <a:spcBef>
                <a:spcPts val="0"/>
              </a:spcBef>
              <a:spcAft>
                <a:spcPts val="0"/>
              </a:spcAft>
              <a:buClr>
                <a:schemeClr val="dk2"/>
              </a:buClr>
              <a:buSzPts val="1800"/>
              <a:buFont typeface="Nunito"/>
              <a:buNone/>
            </a:pPr>
            <a:r>
              <a:rPr lang="en-GB" sz="1600" b="0" i="0" u="none" strike="noStrike" cap="none">
                <a:solidFill>
                  <a:schemeClr val="dk1"/>
                </a:solidFill>
                <a:latin typeface="Arial"/>
                <a:ea typeface="Arial"/>
                <a:cs typeface="Arial"/>
                <a:sym typeface="Arial"/>
              </a:rPr>
              <a:t>3 lots of 2 = 6</a:t>
            </a:r>
            <a:endParaRPr sz="1600" b="0" i="0" u="none" strike="noStrike" cap="none">
              <a:solidFill>
                <a:schemeClr val="dk1"/>
              </a:solidFill>
              <a:latin typeface="Arial"/>
              <a:ea typeface="Arial"/>
              <a:cs typeface="Arial"/>
              <a:sym typeface="Arial"/>
            </a:endParaRPr>
          </a:p>
        </p:txBody>
      </p:sp>
      <p:sp>
        <p:nvSpPr>
          <p:cNvPr id="142" name="Google Shape;142;p11"/>
          <p:cNvSpPr txBox="1"/>
          <p:nvPr/>
        </p:nvSpPr>
        <p:spPr>
          <a:xfrm>
            <a:off x="4904866" y="4325065"/>
            <a:ext cx="3382476" cy="447913"/>
          </a:xfrm>
          <a:prstGeom prst="rect">
            <a:avLst/>
          </a:prstGeom>
          <a:noFill/>
          <a:ln>
            <a:noFill/>
          </a:ln>
        </p:spPr>
        <p:txBody>
          <a:bodyPr spcFirstLastPara="1" wrap="square" lIns="91425" tIns="91425" rIns="91425" bIns="91425" anchor="t" anchorCtr="0">
            <a:noAutofit/>
          </a:bodyPr>
          <a:lstStyle/>
          <a:p>
            <a:pPr marL="114300" marR="0" lvl="0" indent="0" algn="ctr" rtl="0">
              <a:lnSpc>
                <a:spcPct val="115000"/>
              </a:lnSpc>
              <a:spcBef>
                <a:spcPts val="0"/>
              </a:spcBef>
              <a:spcAft>
                <a:spcPts val="0"/>
              </a:spcAft>
              <a:buClr>
                <a:schemeClr val="dk2"/>
              </a:buClr>
              <a:buSzPts val="1800"/>
              <a:buFont typeface="Nunito"/>
              <a:buNone/>
            </a:pPr>
            <a:r>
              <a:rPr lang="en-GB" sz="1600" b="0" i="0" u="none" strike="noStrike" cap="none">
                <a:solidFill>
                  <a:schemeClr val="dk1"/>
                </a:solidFill>
                <a:latin typeface="Arial"/>
                <a:ea typeface="Arial"/>
                <a:cs typeface="Arial"/>
                <a:sym typeface="Arial"/>
              </a:rPr>
              <a:t>2 lots of 3 = 6</a:t>
            </a:r>
            <a:endParaRPr sz="1600" b="0" i="0" u="none" strike="noStrike" cap="none">
              <a:solidFill>
                <a:schemeClr val="dk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2"/>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Multiplication is the inverse of division</a:t>
            </a:r>
            <a:endParaRPr/>
          </a:p>
        </p:txBody>
      </p:sp>
      <p:sp>
        <p:nvSpPr>
          <p:cNvPr id="148" name="Google Shape;148;p12"/>
          <p:cNvSpPr txBox="1">
            <a:spLocks noGrp="1"/>
          </p:cNvSpPr>
          <p:nvPr>
            <p:ph type="body" idx="1"/>
          </p:nvPr>
        </p:nvSpPr>
        <p:spPr>
          <a:xfrm>
            <a:off x="311700" y="739303"/>
            <a:ext cx="8520600" cy="1260186"/>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20 ÷ 5 = 4 can be worked out because 5 x 4 = 20</a:t>
            </a:r>
            <a:endParaRPr/>
          </a:p>
          <a:p>
            <a:pPr marL="457200" lvl="0" indent="-228600" algn="l" rtl="0">
              <a:lnSpc>
                <a:spcPct val="115000"/>
              </a:lnSpc>
              <a:spcBef>
                <a:spcPts val="0"/>
              </a:spcBef>
              <a:spcAft>
                <a:spcPts val="0"/>
              </a:spcAft>
              <a:buSzPts val="1800"/>
              <a:buFont typeface="Nunito"/>
              <a:buNone/>
            </a:pPr>
            <a:endParaRPr/>
          </a:p>
          <a:p>
            <a:pPr marL="114300" lvl="0" indent="0" algn="l" rtl="0">
              <a:lnSpc>
                <a:spcPct val="115000"/>
              </a:lnSpc>
              <a:spcBef>
                <a:spcPts val="0"/>
              </a:spcBef>
              <a:spcAft>
                <a:spcPts val="0"/>
              </a:spcAft>
              <a:buSzPts val="1800"/>
              <a:buNone/>
            </a:pPr>
            <a:r>
              <a:rPr lang="en-GB"/>
              <a:t>Using pictorial representations (such as arrays) is useful here for children to see the link between multiplication and division. </a:t>
            </a:r>
            <a:endParaRPr/>
          </a:p>
        </p:txBody>
      </p:sp>
      <p:sp>
        <p:nvSpPr>
          <p:cNvPr id="149" name="Google Shape;149;p12"/>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9</a:t>
            </a:fld>
            <a:endParaRPr/>
          </a:p>
        </p:txBody>
      </p:sp>
      <p:grpSp>
        <p:nvGrpSpPr>
          <p:cNvPr id="150" name="Google Shape;150;p12"/>
          <p:cNvGrpSpPr/>
          <p:nvPr/>
        </p:nvGrpSpPr>
        <p:grpSpPr>
          <a:xfrm>
            <a:off x="2372268" y="2097603"/>
            <a:ext cx="4211764" cy="2728510"/>
            <a:chOff x="623168" y="2328307"/>
            <a:chExt cx="4211764" cy="2728510"/>
          </a:xfrm>
        </p:grpSpPr>
        <p:pic>
          <p:nvPicPr>
            <p:cNvPr id="151" name="Google Shape;151;p12"/>
            <p:cNvPicPr preferRelativeResize="0"/>
            <p:nvPr/>
          </p:nvPicPr>
          <p:blipFill rotWithShape="1">
            <a:blip r:embed="rId3">
              <a:alphaModFix/>
            </a:blip>
            <a:srcRect/>
            <a:stretch/>
          </p:blipFill>
          <p:spPr>
            <a:xfrm>
              <a:off x="623168" y="2328307"/>
              <a:ext cx="602932" cy="602932"/>
            </a:xfrm>
            <a:prstGeom prst="rect">
              <a:avLst/>
            </a:prstGeom>
            <a:noFill/>
            <a:ln>
              <a:noFill/>
            </a:ln>
          </p:spPr>
        </p:pic>
        <p:pic>
          <p:nvPicPr>
            <p:cNvPr id="152" name="Google Shape;152;p12"/>
            <p:cNvPicPr preferRelativeResize="0"/>
            <p:nvPr/>
          </p:nvPicPr>
          <p:blipFill rotWithShape="1">
            <a:blip r:embed="rId3">
              <a:alphaModFix/>
            </a:blip>
            <a:srcRect/>
            <a:stretch/>
          </p:blipFill>
          <p:spPr>
            <a:xfrm>
              <a:off x="623168" y="3029887"/>
              <a:ext cx="602932" cy="602932"/>
            </a:xfrm>
            <a:prstGeom prst="rect">
              <a:avLst/>
            </a:prstGeom>
            <a:noFill/>
            <a:ln>
              <a:noFill/>
            </a:ln>
          </p:spPr>
        </p:pic>
        <p:pic>
          <p:nvPicPr>
            <p:cNvPr id="153" name="Google Shape;153;p12"/>
            <p:cNvPicPr preferRelativeResize="0"/>
            <p:nvPr/>
          </p:nvPicPr>
          <p:blipFill rotWithShape="1">
            <a:blip r:embed="rId3">
              <a:alphaModFix/>
            </a:blip>
            <a:srcRect/>
            <a:stretch/>
          </p:blipFill>
          <p:spPr>
            <a:xfrm>
              <a:off x="623168" y="3731467"/>
              <a:ext cx="602932" cy="602932"/>
            </a:xfrm>
            <a:prstGeom prst="rect">
              <a:avLst/>
            </a:prstGeom>
            <a:noFill/>
            <a:ln>
              <a:noFill/>
            </a:ln>
          </p:spPr>
        </p:pic>
        <p:pic>
          <p:nvPicPr>
            <p:cNvPr id="154" name="Google Shape;154;p12"/>
            <p:cNvPicPr preferRelativeResize="0"/>
            <p:nvPr/>
          </p:nvPicPr>
          <p:blipFill rotWithShape="1">
            <a:blip r:embed="rId3">
              <a:alphaModFix/>
            </a:blip>
            <a:srcRect/>
            <a:stretch/>
          </p:blipFill>
          <p:spPr>
            <a:xfrm>
              <a:off x="623168" y="4433047"/>
              <a:ext cx="602932" cy="602932"/>
            </a:xfrm>
            <a:prstGeom prst="rect">
              <a:avLst/>
            </a:prstGeom>
            <a:noFill/>
            <a:ln>
              <a:noFill/>
            </a:ln>
          </p:spPr>
        </p:pic>
        <p:pic>
          <p:nvPicPr>
            <p:cNvPr id="155" name="Google Shape;155;p12"/>
            <p:cNvPicPr preferRelativeResize="0"/>
            <p:nvPr/>
          </p:nvPicPr>
          <p:blipFill rotWithShape="1">
            <a:blip r:embed="rId3">
              <a:alphaModFix/>
            </a:blip>
            <a:srcRect/>
            <a:stretch/>
          </p:blipFill>
          <p:spPr>
            <a:xfrm>
              <a:off x="1525376" y="2328307"/>
              <a:ext cx="602932" cy="602932"/>
            </a:xfrm>
            <a:prstGeom prst="rect">
              <a:avLst/>
            </a:prstGeom>
            <a:noFill/>
            <a:ln>
              <a:noFill/>
            </a:ln>
          </p:spPr>
        </p:pic>
        <p:pic>
          <p:nvPicPr>
            <p:cNvPr id="156" name="Google Shape;156;p12"/>
            <p:cNvPicPr preferRelativeResize="0"/>
            <p:nvPr/>
          </p:nvPicPr>
          <p:blipFill rotWithShape="1">
            <a:blip r:embed="rId3">
              <a:alphaModFix/>
            </a:blip>
            <a:srcRect/>
            <a:stretch/>
          </p:blipFill>
          <p:spPr>
            <a:xfrm>
              <a:off x="1525376" y="3029887"/>
              <a:ext cx="602932" cy="602932"/>
            </a:xfrm>
            <a:prstGeom prst="rect">
              <a:avLst/>
            </a:prstGeom>
            <a:noFill/>
            <a:ln>
              <a:noFill/>
            </a:ln>
          </p:spPr>
        </p:pic>
        <p:pic>
          <p:nvPicPr>
            <p:cNvPr id="157" name="Google Shape;157;p12"/>
            <p:cNvPicPr preferRelativeResize="0"/>
            <p:nvPr/>
          </p:nvPicPr>
          <p:blipFill rotWithShape="1">
            <a:blip r:embed="rId3">
              <a:alphaModFix/>
            </a:blip>
            <a:srcRect/>
            <a:stretch/>
          </p:blipFill>
          <p:spPr>
            <a:xfrm>
              <a:off x="1525376" y="3731467"/>
              <a:ext cx="602932" cy="602932"/>
            </a:xfrm>
            <a:prstGeom prst="rect">
              <a:avLst/>
            </a:prstGeom>
            <a:noFill/>
            <a:ln>
              <a:noFill/>
            </a:ln>
          </p:spPr>
        </p:pic>
        <p:pic>
          <p:nvPicPr>
            <p:cNvPr id="158" name="Google Shape;158;p12"/>
            <p:cNvPicPr preferRelativeResize="0"/>
            <p:nvPr/>
          </p:nvPicPr>
          <p:blipFill rotWithShape="1">
            <a:blip r:embed="rId3">
              <a:alphaModFix/>
            </a:blip>
            <a:srcRect/>
            <a:stretch/>
          </p:blipFill>
          <p:spPr>
            <a:xfrm>
              <a:off x="1525376" y="4433047"/>
              <a:ext cx="602932" cy="602932"/>
            </a:xfrm>
            <a:prstGeom prst="rect">
              <a:avLst/>
            </a:prstGeom>
            <a:noFill/>
            <a:ln>
              <a:noFill/>
            </a:ln>
          </p:spPr>
        </p:pic>
        <p:pic>
          <p:nvPicPr>
            <p:cNvPr id="159" name="Google Shape;159;p12"/>
            <p:cNvPicPr preferRelativeResize="0"/>
            <p:nvPr/>
          </p:nvPicPr>
          <p:blipFill rotWithShape="1">
            <a:blip r:embed="rId3">
              <a:alphaModFix/>
            </a:blip>
            <a:srcRect/>
            <a:stretch/>
          </p:blipFill>
          <p:spPr>
            <a:xfrm>
              <a:off x="2427584" y="2328307"/>
              <a:ext cx="602932" cy="602932"/>
            </a:xfrm>
            <a:prstGeom prst="rect">
              <a:avLst/>
            </a:prstGeom>
            <a:noFill/>
            <a:ln>
              <a:noFill/>
            </a:ln>
          </p:spPr>
        </p:pic>
        <p:pic>
          <p:nvPicPr>
            <p:cNvPr id="160" name="Google Shape;160;p12"/>
            <p:cNvPicPr preferRelativeResize="0"/>
            <p:nvPr/>
          </p:nvPicPr>
          <p:blipFill rotWithShape="1">
            <a:blip r:embed="rId3">
              <a:alphaModFix/>
            </a:blip>
            <a:srcRect/>
            <a:stretch/>
          </p:blipFill>
          <p:spPr>
            <a:xfrm>
              <a:off x="2427584" y="3029887"/>
              <a:ext cx="602932" cy="602932"/>
            </a:xfrm>
            <a:prstGeom prst="rect">
              <a:avLst/>
            </a:prstGeom>
            <a:noFill/>
            <a:ln>
              <a:noFill/>
            </a:ln>
          </p:spPr>
        </p:pic>
        <p:pic>
          <p:nvPicPr>
            <p:cNvPr id="161" name="Google Shape;161;p12"/>
            <p:cNvPicPr preferRelativeResize="0"/>
            <p:nvPr/>
          </p:nvPicPr>
          <p:blipFill rotWithShape="1">
            <a:blip r:embed="rId3">
              <a:alphaModFix/>
            </a:blip>
            <a:srcRect/>
            <a:stretch/>
          </p:blipFill>
          <p:spPr>
            <a:xfrm>
              <a:off x="2427584" y="3731467"/>
              <a:ext cx="602932" cy="602932"/>
            </a:xfrm>
            <a:prstGeom prst="rect">
              <a:avLst/>
            </a:prstGeom>
            <a:noFill/>
            <a:ln>
              <a:noFill/>
            </a:ln>
          </p:spPr>
        </p:pic>
        <p:pic>
          <p:nvPicPr>
            <p:cNvPr id="162" name="Google Shape;162;p12"/>
            <p:cNvPicPr preferRelativeResize="0"/>
            <p:nvPr/>
          </p:nvPicPr>
          <p:blipFill rotWithShape="1">
            <a:blip r:embed="rId3">
              <a:alphaModFix/>
            </a:blip>
            <a:srcRect/>
            <a:stretch/>
          </p:blipFill>
          <p:spPr>
            <a:xfrm>
              <a:off x="2427584" y="4433047"/>
              <a:ext cx="602932" cy="602932"/>
            </a:xfrm>
            <a:prstGeom prst="rect">
              <a:avLst/>
            </a:prstGeom>
            <a:noFill/>
            <a:ln>
              <a:noFill/>
            </a:ln>
          </p:spPr>
        </p:pic>
        <p:pic>
          <p:nvPicPr>
            <p:cNvPr id="163" name="Google Shape;163;p12"/>
            <p:cNvPicPr preferRelativeResize="0"/>
            <p:nvPr/>
          </p:nvPicPr>
          <p:blipFill rotWithShape="1">
            <a:blip r:embed="rId3">
              <a:alphaModFix/>
            </a:blip>
            <a:srcRect/>
            <a:stretch/>
          </p:blipFill>
          <p:spPr>
            <a:xfrm>
              <a:off x="3329792" y="2334180"/>
              <a:ext cx="602932" cy="602932"/>
            </a:xfrm>
            <a:prstGeom prst="rect">
              <a:avLst/>
            </a:prstGeom>
            <a:noFill/>
            <a:ln>
              <a:noFill/>
            </a:ln>
          </p:spPr>
        </p:pic>
        <p:pic>
          <p:nvPicPr>
            <p:cNvPr id="164" name="Google Shape;164;p12"/>
            <p:cNvPicPr preferRelativeResize="0"/>
            <p:nvPr/>
          </p:nvPicPr>
          <p:blipFill rotWithShape="1">
            <a:blip r:embed="rId3">
              <a:alphaModFix/>
            </a:blip>
            <a:srcRect/>
            <a:stretch/>
          </p:blipFill>
          <p:spPr>
            <a:xfrm>
              <a:off x="3329792" y="3035760"/>
              <a:ext cx="602932" cy="602932"/>
            </a:xfrm>
            <a:prstGeom prst="rect">
              <a:avLst/>
            </a:prstGeom>
            <a:noFill/>
            <a:ln>
              <a:noFill/>
            </a:ln>
          </p:spPr>
        </p:pic>
        <p:pic>
          <p:nvPicPr>
            <p:cNvPr id="165" name="Google Shape;165;p12"/>
            <p:cNvPicPr preferRelativeResize="0"/>
            <p:nvPr/>
          </p:nvPicPr>
          <p:blipFill rotWithShape="1">
            <a:blip r:embed="rId3">
              <a:alphaModFix/>
            </a:blip>
            <a:srcRect/>
            <a:stretch/>
          </p:blipFill>
          <p:spPr>
            <a:xfrm>
              <a:off x="3329792" y="3737340"/>
              <a:ext cx="602932" cy="602932"/>
            </a:xfrm>
            <a:prstGeom prst="rect">
              <a:avLst/>
            </a:prstGeom>
            <a:noFill/>
            <a:ln>
              <a:noFill/>
            </a:ln>
          </p:spPr>
        </p:pic>
        <p:pic>
          <p:nvPicPr>
            <p:cNvPr id="166" name="Google Shape;166;p12"/>
            <p:cNvPicPr preferRelativeResize="0"/>
            <p:nvPr/>
          </p:nvPicPr>
          <p:blipFill rotWithShape="1">
            <a:blip r:embed="rId3">
              <a:alphaModFix/>
            </a:blip>
            <a:srcRect/>
            <a:stretch/>
          </p:blipFill>
          <p:spPr>
            <a:xfrm>
              <a:off x="3329792" y="4438920"/>
              <a:ext cx="602932" cy="602932"/>
            </a:xfrm>
            <a:prstGeom prst="rect">
              <a:avLst/>
            </a:prstGeom>
            <a:noFill/>
            <a:ln>
              <a:noFill/>
            </a:ln>
          </p:spPr>
        </p:pic>
        <p:pic>
          <p:nvPicPr>
            <p:cNvPr id="167" name="Google Shape;167;p12"/>
            <p:cNvPicPr preferRelativeResize="0"/>
            <p:nvPr/>
          </p:nvPicPr>
          <p:blipFill rotWithShape="1">
            <a:blip r:embed="rId3">
              <a:alphaModFix/>
            </a:blip>
            <a:srcRect/>
            <a:stretch/>
          </p:blipFill>
          <p:spPr>
            <a:xfrm>
              <a:off x="4232000" y="2349145"/>
              <a:ext cx="602932" cy="602932"/>
            </a:xfrm>
            <a:prstGeom prst="rect">
              <a:avLst/>
            </a:prstGeom>
            <a:noFill/>
            <a:ln>
              <a:noFill/>
            </a:ln>
          </p:spPr>
        </p:pic>
        <p:pic>
          <p:nvPicPr>
            <p:cNvPr id="168" name="Google Shape;168;p12"/>
            <p:cNvPicPr preferRelativeResize="0"/>
            <p:nvPr/>
          </p:nvPicPr>
          <p:blipFill rotWithShape="1">
            <a:blip r:embed="rId3">
              <a:alphaModFix/>
            </a:blip>
            <a:srcRect/>
            <a:stretch/>
          </p:blipFill>
          <p:spPr>
            <a:xfrm>
              <a:off x="4232000" y="3050725"/>
              <a:ext cx="602932" cy="602932"/>
            </a:xfrm>
            <a:prstGeom prst="rect">
              <a:avLst/>
            </a:prstGeom>
            <a:noFill/>
            <a:ln>
              <a:noFill/>
            </a:ln>
          </p:spPr>
        </p:pic>
        <p:pic>
          <p:nvPicPr>
            <p:cNvPr id="169" name="Google Shape;169;p12"/>
            <p:cNvPicPr preferRelativeResize="0"/>
            <p:nvPr/>
          </p:nvPicPr>
          <p:blipFill rotWithShape="1">
            <a:blip r:embed="rId3">
              <a:alphaModFix/>
            </a:blip>
            <a:srcRect/>
            <a:stretch/>
          </p:blipFill>
          <p:spPr>
            <a:xfrm>
              <a:off x="4232000" y="3752305"/>
              <a:ext cx="602932" cy="602932"/>
            </a:xfrm>
            <a:prstGeom prst="rect">
              <a:avLst/>
            </a:prstGeom>
            <a:noFill/>
            <a:ln>
              <a:noFill/>
            </a:ln>
          </p:spPr>
        </p:pic>
        <p:pic>
          <p:nvPicPr>
            <p:cNvPr id="170" name="Google Shape;170;p12"/>
            <p:cNvPicPr preferRelativeResize="0"/>
            <p:nvPr/>
          </p:nvPicPr>
          <p:blipFill rotWithShape="1">
            <a:blip r:embed="rId3">
              <a:alphaModFix/>
            </a:blip>
            <a:srcRect/>
            <a:stretch/>
          </p:blipFill>
          <p:spPr>
            <a:xfrm>
              <a:off x="4232000" y="4453885"/>
              <a:ext cx="602932" cy="602932"/>
            </a:xfrm>
            <a:prstGeom prst="rect">
              <a:avLst/>
            </a:prstGeom>
            <a:noFill/>
            <a:ln>
              <a:noFill/>
            </a:ln>
          </p:spPr>
        </p:pic>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13"/>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Fact families</a:t>
            </a:r>
            <a:endParaRPr/>
          </a:p>
        </p:txBody>
      </p:sp>
      <p:sp>
        <p:nvSpPr>
          <p:cNvPr id="176" name="Google Shape;176;p13"/>
          <p:cNvSpPr txBox="1">
            <a:spLocks noGrp="1"/>
          </p:cNvSpPr>
          <p:nvPr>
            <p:ph type="body" idx="1"/>
          </p:nvPr>
        </p:nvSpPr>
        <p:spPr>
          <a:xfrm>
            <a:off x="311700" y="739303"/>
            <a:ext cx="8520600" cy="1284570"/>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4 x 5 = 20, 5 x 4 = 20, 20 ÷ 5 = 4, 20 ÷ 4 = 5</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Due to their commutative understanding, children should also be able to see whole number families. For many children this will need to be pointed out and discussed. </a:t>
            </a:r>
            <a:endParaRPr/>
          </a:p>
        </p:txBody>
      </p:sp>
      <p:sp>
        <p:nvSpPr>
          <p:cNvPr id="177" name="Google Shape;177;p13"/>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10</a:t>
            </a:fld>
            <a:endParaRPr/>
          </a:p>
        </p:txBody>
      </p:sp>
      <p:grpSp>
        <p:nvGrpSpPr>
          <p:cNvPr id="178" name="Google Shape;178;p13"/>
          <p:cNvGrpSpPr/>
          <p:nvPr/>
        </p:nvGrpSpPr>
        <p:grpSpPr>
          <a:xfrm>
            <a:off x="3322391" y="2571750"/>
            <a:ext cx="2311518" cy="1866261"/>
            <a:chOff x="3416241" y="2349122"/>
            <a:chExt cx="2311518" cy="1866261"/>
          </a:xfrm>
        </p:grpSpPr>
        <p:sp>
          <p:nvSpPr>
            <p:cNvPr id="179" name="Google Shape;179;p13"/>
            <p:cNvSpPr/>
            <p:nvPr/>
          </p:nvSpPr>
          <p:spPr>
            <a:xfrm>
              <a:off x="4186747" y="2349122"/>
              <a:ext cx="770506" cy="770506"/>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600" b="0" i="0" u="none" strike="noStrike" cap="none">
                  <a:solidFill>
                    <a:schemeClr val="dk1"/>
                  </a:solidFill>
                  <a:latin typeface="Arial"/>
                  <a:ea typeface="Arial"/>
                  <a:cs typeface="Arial"/>
                  <a:sym typeface="Arial"/>
                </a:rPr>
                <a:t>20</a:t>
              </a:r>
              <a:endParaRPr/>
            </a:p>
          </p:txBody>
        </p:sp>
        <p:sp>
          <p:nvSpPr>
            <p:cNvPr id="180" name="Google Shape;180;p13"/>
            <p:cNvSpPr/>
            <p:nvPr/>
          </p:nvSpPr>
          <p:spPr>
            <a:xfrm>
              <a:off x="3416241" y="3444877"/>
              <a:ext cx="770506" cy="770506"/>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600" b="0" i="0" u="none" strike="noStrike" cap="none">
                  <a:solidFill>
                    <a:schemeClr val="dk1"/>
                  </a:solidFill>
                  <a:latin typeface="Arial"/>
                  <a:ea typeface="Arial"/>
                  <a:cs typeface="Arial"/>
                  <a:sym typeface="Arial"/>
                </a:rPr>
                <a:t>4</a:t>
              </a:r>
              <a:endParaRPr/>
            </a:p>
          </p:txBody>
        </p:sp>
        <p:sp>
          <p:nvSpPr>
            <p:cNvPr id="181" name="Google Shape;181;p13"/>
            <p:cNvSpPr/>
            <p:nvPr/>
          </p:nvSpPr>
          <p:spPr>
            <a:xfrm>
              <a:off x="4957253" y="3444877"/>
              <a:ext cx="770506" cy="770506"/>
            </a:xfrm>
            <a:prstGeom prst="ellipse">
              <a:avLst/>
            </a:prstGeom>
            <a:noFill/>
            <a:ln w="25400"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r>
                <a:rPr lang="en-GB" sz="1600" b="0" i="0" u="none" strike="noStrike" cap="none">
                  <a:solidFill>
                    <a:schemeClr val="dk1"/>
                  </a:solidFill>
                  <a:latin typeface="Arial"/>
                  <a:ea typeface="Arial"/>
                  <a:cs typeface="Arial"/>
                  <a:sym typeface="Arial"/>
                </a:rPr>
                <a:t>5</a:t>
              </a:r>
              <a:endParaRPr/>
            </a:p>
          </p:txBody>
        </p:sp>
        <p:cxnSp>
          <p:nvCxnSpPr>
            <p:cNvPr id="182" name="Google Shape;182;p13"/>
            <p:cNvCxnSpPr>
              <a:stCxn id="179" idx="3"/>
              <a:endCxn id="180" idx="0"/>
            </p:cNvCxnSpPr>
            <p:nvPr/>
          </p:nvCxnSpPr>
          <p:spPr>
            <a:xfrm flipH="1">
              <a:off x="3801585" y="3006790"/>
              <a:ext cx="498000" cy="438000"/>
            </a:xfrm>
            <a:prstGeom prst="straightConnector1">
              <a:avLst/>
            </a:prstGeom>
            <a:noFill/>
            <a:ln w="9525" cap="flat" cmpd="sng">
              <a:solidFill>
                <a:schemeClr val="dk1"/>
              </a:solidFill>
              <a:prstDash val="solid"/>
              <a:round/>
              <a:headEnd type="none" w="sm" len="sm"/>
              <a:tailEnd type="none" w="sm" len="sm"/>
            </a:ln>
          </p:spPr>
        </p:cxnSp>
        <p:cxnSp>
          <p:nvCxnSpPr>
            <p:cNvPr id="183" name="Google Shape;183;p13"/>
            <p:cNvCxnSpPr>
              <a:stCxn id="179" idx="5"/>
              <a:endCxn id="181" idx="0"/>
            </p:cNvCxnSpPr>
            <p:nvPr/>
          </p:nvCxnSpPr>
          <p:spPr>
            <a:xfrm>
              <a:off x="4844415" y="3006790"/>
              <a:ext cx="498000" cy="438000"/>
            </a:xfrm>
            <a:prstGeom prst="straightConnector1">
              <a:avLst/>
            </a:prstGeom>
            <a:noFill/>
            <a:ln w="9525" cap="flat" cmpd="sng">
              <a:solidFill>
                <a:schemeClr val="dk1"/>
              </a:solidFill>
              <a:prstDash val="solid"/>
              <a:round/>
              <a:headEnd type="none" w="sm" len="sm"/>
              <a:tailEnd type="none" w="sm" len="sm"/>
            </a:ln>
          </p:spPr>
        </p:cxnSp>
        <p:cxnSp>
          <p:nvCxnSpPr>
            <p:cNvPr id="184" name="Google Shape;184;p13"/>
            <p:cNvCxnSpPr>
              <a:stCxn id="180" idx="6"/>
              <a:endCxn id="181" idx="2"/>
            </p:cNvCxnSpPr>
            <p:nvPr/>
          </p:nvCxnSpPr>
          <p:spPr>
            <a:xfrm>
              <a:off x="4186747" y="3830130"/>
              <a:ext cx="770400" cy="0"/>
            </a:xfrm>
            <a:prstGeom prst="straightConnector1">
              <a:avLst/>
            </a:prstGeom>
            <a:noFill/>
            <a:ln w="9525" cap="flat" cmpd="sng">
              <a:solidFill>
                <a:schemeClr val="dk1"/>
              </a:solidFill>
              <a:prstDash val="solid"/>
              <a:round/>
              <a:headEnd type="none" w="sm" len="sm"/>
              <a:tailEnd type="none" w="sm" len="sm"/>
            </a:ln>
          </p:spPr>
        </p:cxn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4"/>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Using known facts</a:t>
            </a:r>
            <a:endParaRPr/>
          </a:p>
        </p:txBody>
      </p:sp>
      <p:sp>
        <p:nvSpPr>
          <p:cNvPr id="190" name="Google Shape;190;p14"/>
          <p:cNvSpPr txBox="1">
            <a:spLocks noGrp="1"/>
          </p:cNvSpPr>
          <p:nvPr>
            <p:ph type="body" idx="1"/>
          </p:nvPr>
        </p:nvSpPr>
        <p:spPr>
          <a:xfrm>
            <a:off x="311700" y="739303"/>
            <a:ext cx="8520600" cy="1832448"/>
          </a:xfrm>
          <a:prstGeom prst="rect">
            <a:avLst/>
          </a:prstGeom>
          <a:noFill/>
          <a:ln>
            <a:noFill/>
          </a:ln>
        </p:spPr>
        <p:txBody>
          <a:bodyPr spcFirstLastPara="1" wrap="square" lIns="91425" tIns="91425" rIns="91425" bIns="91425" anchor="t" anchorCtr="0">
            <a:noAutofit/>
          </a:bodyPr>
          <a:lstStyle/>
          <a:p>
            <a:pPr marL="114300" lvl="0" indent="0" algn="ctr" rtl="0">
              <a:lnSpc>
                <a:spcPct val="115000"/>
              </a:lnSpc>
              <a:spcBef>
                <a:spcPts val="0"/>
              </a:spcBef>
              <a:spcAft>
                <a:spcPts val="0"/>
              </a:spcAft>
              <a:buSzPts val="1800"/>
              <a:buNone/>
            </a:pPr>
            <a:r>
              <a:rPr lang="en-GB"/>
              <a:t>4 x 6 = ?</a:t>
            </a:r>
            <a:endParaRPr/>
          </a:p>
          <a:p>
            <a:pPr marL="114300" lvl="0" indent="0" algn="ctr" rtl="0">
              <a:lnSpc>
                <a:spcPct val="115000"/>
              </a:lnSpc>
              <a:spcBef>
                <a:spcPts val="0"/>
              </a:spcBef>
              <a:spcAft>
                <a:spcPts val="0"/>
              </a:spcAft>
              <a:buSzPts val="1800"/>
              <a:buNone/>
            </a:pPr>
            <a:r>
              <a:rPr lang="en-GB"/>
              <a:t>I know 4 x 5 = 20</a:t>
            </a:r>
            <a:endParaRPr/>
          </a:p>
          <a:p>
            <a:pPr marL="114300" lvl="0" indent="0" algn="ctr" rtl="0">
              <a:lnSpc>
                <a:spcPct val="115000"/>
              </a:lnSpc>
              <a:spcBef>
                <a:spcPts val="0"/>
              </a:spcBef>
              <a:spcAft>
                <a:spcPts val="0"/>
              </a:spcAft>
              <a:buSzPts val="1800"/>
              <a:buNone/>
            </a:pPr>
            <a:r>
              <a:rPr lang="en-GB"/>
              <a:t>Therefore, 20 + 4 = 24</a:t>
            </a:r>
            <a:endParaRPr/>
          </a:p>
          <a:p>
            <a:pPr marL="114300" lvl="0" indent="0" algn="l" rtl="0">
              <a:lnSpc>
                <a:spcPct val="115000"/>
              </a:lnSpc>
              <a:spcBef>
                <a:spcPts val="0"/>
              </a:spcBef>
              <a:spcAft>
                <a:spcPts val="0"/>
              </a:spcAft>
              <a:buSzPts val="1800"/>
              <a:buNone/>
            </a:pPr>
            <a:endParaRPr/>
          </a:p>
          <a:p>
            <a:pPr marL="114300" lvl="0" indent="0" algn="l" rtl="0">
              <a:lnSpc>
                <a:spcPct val="115000"/>
              </a:lnSpc>
              <a:spcBef>
                <a:spcPts val="0"/>
              </a:spcBef>
              <a:spcAft>
                <a:spcPts val="0"/>
              </a:spcAft>
              <a:buSzPts val="1800"/>
              <a:buNone/>
            </a:pPr>
            <a:r>
              <a:rPr lang="en-GB"/>
              <a:t>By using known facts from ‘easier’ times tables, children should be able to find answers with increasing speed. </a:t>
            </a:r>
            <a:endParaRPr/>
          </a:p>
          <a:p>
            <a:pPr marL="457200" lvl="0" indent="-228600" algn="l" rtl="0">
              <a:lnSpc>
                <a:spcPct val="115000"/>
              </a:lnSpc>
              <a:spcBef>
                <a:spcPts val="0"/>
              </a:spcBef>
              <a:spcAft>
                <a:spcPts val="0"/>
              </a:spcAft>
              <a:buSzPts val="1800"/>
              <a:buFont typeface="Nunito"/>
              <a:buNone/>
            </a:pPr>
            <a:endParaRPr/>
          </a:p>
        </p:txBody>
      </p:sp>
      <p:sp>
        <p:nvSpPr>
          <p:cNvPr id="191" name="Google Shape;191;p14"/>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11</a:t>
            </a:fld>
            <a:endParaRPr/>
          </a:p>
        </p:txBody>
      </p:sp>
      <p:grpSp>
        <p:nvGrpSpPr>
          <p:cNvPr id="192" name="Google Shape;192;p14"/>
          <p:cNvGrpSpPr/>
          <p:nvPr/>
        </p:nvGrpSpPr>
        <p:grpSpPr>
          <a:xfrm>
            <a:off x="2290916" y="2669028"/>
            <a:ext cx="4562168" cy="1847231"/>
            <a:chOff x="2198555" y="2571750"/>
            <a:chExt cx="4562168" cy="1847231"/>
          </a:xfrm>
        </p:grpSpPr>
        <p:pic>
          <p:nvPicPr>
            <p:cNvPr id="193" name="Google Shape;193;p14"/>
            <p:cNvPicPr preferRelativeResize="0"/>
            <p:nvPr/>
          </p:nvPicPr>
          <p:blipFill rotWithShape="1">
            <a:blip r:embed="rId3">
              <a:alphaModFix/>
            </a:blip>
            <a:srcRect/>
            <a:stretch/>
          </p:blipFill>
          <p:spPr>
            <a:xfrm>
              <a:off x="2198555" y="2571750"/>
              <a:ext cx="369447" cy="369447"/>
            </a:xfrm>
            <a:prstGeom prst="rect">
              <a:avLst/>
            </a:prstGeom>
            <a:noFill/>
            <a:ln>
              <a:noFill/>
            </a:ln>
          </p:spPr>
        </p:pic>
        <p:pic>
          <p:nvPicPr>
            <p:cNvPr id="194" name="Google Shape;194;p14"/>
            <p:cNvPicPr preferRelativeResize="0"/>
            <p:nvPr/>
          </p:nvPicPr>
          <p:blipFill rotWithShape="1">
            <a:blip r:embed="rId3">
              <a:alphaModFix/>
            </a:blip>
            <a:srcRect/>
            <a:stretch/>
          </p:blipFill>
          <p:spPr>
            <a:xfrm>
              <a:off x="2618424" y="2571752"/>
              <a:ext cx="369447" cy="369447"/>
            </a:xfrm>
            <a:prstGeom prst="rect">
              <a:avLst/>
            </a:prstGeom>
            <a:noFill/>
            <a:ln>
              <a:noFill/>
            </a:ln>
          </p:spPr>
        </p:pic>
        <p:pic>
          <p:nvPicPr>
            <p:cNvPr id="195" name="Google Shape;195;p14"/>
            <p:cNvPicPr preferRelativeResize="0"/>
            <p:nvPr/>
          </p:nvPicPr>
          <p:blipFill rotWithShape="1">
            <a:blip r:embed="rId3">
              <a:alphaModFix/>
            </a:blip>
            <a:srcRect/>
            <a:stretch/>
          </p:blipFill>
          <p:spPr>
            <a:xfrm>
              <a:off x="3038293" y="2571751"/>
              <a:ext cx="369447" cy="369447"/>
            </a:xfrm>
            <a:prstGeom prst="rect">
              <a:avLst/>
            </a:prstGeom>
            <a:noFill/>
            <a:ln>
              <a:noFill/>
            </a:ln>
          </p:spPr>
        </p:pic>
        <p:pic>
          <p:nvPicPr>
            <p:cNvPr id="196" name="Google Shape;196;p14"/>
            <p:cNvPicPr preferRelativeResize="0"/>
            <p:nvPr/>
          </p:nvPicPr>
          <p:blipFill rotWithShape="1">
            <a:blip r:embed="rId3">
              <a:alphaModFix/>
            </a:blip>
            <a:srcRect/>
            <a:stretch/>
          </p:blipFill>
          <p:spPr>
            <a:xfrm>
              <a:off x="3458162" y="2571750"/>
              <a:ext cx="369447" cy="369447"/>
            </a:xfrm>
            <a:prstGeom prst="rect">
              <a:avLst/>
            </a:prstGeom>
            <a:noFill/>
            <a:ln>
              <a:noFill/>
            </a:ln>
          </p:spPr>
        </p:pic>
        <p:pic>
          <p:nvPicPr>
            <p:cNvPr id="197" name="Google Shape;197;p14"/>
            <p:cNvPicPr preferRelativeResize="0"/>
            <p:nvPr/>
          </p:nvPicPr>
          <p:blipFill rotWithShape="1">
            <a:blip r:embed="rId3">
              <a:alphaModFix/>
            </a:blip>
            <a:srcRect/>
            <a:stretch/>
          </p:blipFill>
          <p:spPr>
            <a:xfrm>
              <a:off x="2198555" y="2941197"/>
              <a:ext cx="369447" cy="369447"/>
            </a:xfrm>
            <a:prstGeom prst="rect">
              <a:avLst/>
            </a:prstGeom>
            <a:noFill/>
            <a:ln>
              <a:noFill/>
            </a:ln>
          </p:spPr>
        </p:pic>
        <p:pic>
          <p:nvPicPr>
            <p:cNvPr id="198" name="Google Shape;198;p14"/>
            <p:cNvPicPr preferRelativeResize="0"/>
            <p:nvPr/>
          </p:nvPicPr>
          <p:blipFill rotWithShape="1">
            <a:blip r:embed="rId3">
              <a:alphaModFix/>
            </a:blip>
            <a:srcRect/>
            <a:stretch/>
          </p:blipFill>
          <p:spPr>
            <a:xfrm>
              <a:off x="2618424" y="2941199"/>
              <a:ext cx="369447" cy="369447"/>
            </a:xfrm>
            <a:prstGeom prst="rect">
              <a:avLst/>
            </a:prstGeom>
            <a:noFill/>
            <a:ln>
              <a:noFill/>
            </a:ln>
          </p:spPr>
        </p:pic>
        <p:pic>
          <p:nvPicPr>
            <p:cNvPr id="199" name="Google Shape;199;p14"/>
            <p:cNvPicPr preferRelativeResize="0"/>
            <p:nvPr/>
          </p:nvPicPr>
          <p:blipFill rotWithShape="1">
            <a:blip r:embed="rId3">
              <a:alphaModFix/>
            </a:blip>
            <a:srcRect/>
            <a:stretch/>
          </p:blipFill>
          <p:spPr>
            <a:xfrm>
              <a:off x="3038293" y="2941198"/>
              <a:ext cx="369447" cy="369447"/>
            </a:xfrm>
            <a:prstGeom prst="rect">
              <a:avLst/>
            </a:prstGeom>
            <a:noFill/>
            <a:ln>
              <a:noFill/>
            </a:ln>
          </p:spPr>
        </p:pic>
        <p:pic>
          <p:nvPicPr>
            <p:cNvPr id="200" name="Google Shape;200;p14"/>
            <p:cNvPicPr preferRelativeResize="0"/>
            <p:nvPr/>
          </p:nvPicPr>
          <p:blipFill rotWithShape="1">
            <a:blip r:embed="rId3">
              <a:alphaModFix/>
            </a:blip>
            <a:srcRect/>
            <a:stretch/>
          </p:blipFill>
          <p:spPr>
            <a:xfrm>
              <a:off x="3458162" y="2941197"/>
              <a:ext cx="369447" cy="369447"/>
            </a:xfrm>
            <a:prstGeom prst="rect">
              <a:avLst/>
            </a:prstGeom>
            <a:noFill/>
            <a:ln>
              <a:noFill/>
            </a:ln>
          </p:spPr>
        </p:pic>
        <p:pic>
          <p:nvPicPr>
            <p:cNvPr id="201" name="Google Shape;201;p14"/>
            <p:cNvPicPr preferRelativeResize="0"/>
            <p:nvPr/>
          </p:nvPicPr>
          <p:blipFill rotWithShape="1">
            <a:blip r:embed="rId3">
              <a:alphaModFix/>
            </a:blip>
            <a:srcRect/>
            <a:stretch/>
          </p:blipFill>
          <p:spPr>
            <a:xfrm>
              <a:off x="2198555" y="3310644"/>
              <a:ext cx="369447" cy="369447"/>
            </a:xfrm>
            <a:prstGeom prst="rect">
              <a:avLst/>
            </a:prstGeom>
            <a:noFill/>
            <a:ln>
              <a:noFill/>
            </a:ln>
          </p:spPr>
        </p:pic>
        <p:pic>
          <p:nvPicPr>
            <p:cNvPr id="202" name="Google Shape;202;p14"/>
            <p:cNvPicPr preferRelativeResize="0"/>
            <p:nvPr/>
          </p:nvPicPr>
          <p:blipFill rotWithShape="1">
            <a:blip r:embed="rId3">
              <a:alphaModFix/>
            </a:blip>
            <a:srcRect/>
            <a:stretch/>
          </p:blipFill>
          <p:spPr>
            <a:xfrm>
              <a:off x="2618424" y="3310646"/>
              <a:ext cx="369447" cy="369447"/>
            </a:xfrm>
            <a:prstGeom prst="rect">
              <a:avLst/>
            </a:prstGeom>
            <a:noFill/>
            <a:ln>
              <a:noFill/>
            </a:ln>
          </p:spPr>
        </p:pic>
        <p:pic>
          <p:nvPicPr>
            <p:cNvPr id="203" name="Google Shape;203;p14"/>
            <p:cNvPicPr preferRelativeResize="0"/>
            <p:nvPr/>
          </p:nvPicPr>
          <p:blipFill rotWithShape="1">
            <a:blip r:embed="rId3">
              <a:alphaModFix/>
            </a:blip>
            <a:srcRect/>
            <a:stretch/>
          </p:blipFill>
          <p:spPr>
            <a:xfrm>
              <a:off x="3038293" y="3310645"/>
              <a:ext cx="369447" cy="369447"/>
            </a:xfrm>
            <a:prstGeom prst="rect">
              <a:avLst/>
            </a:prstGeom>
            <a:noFill/>
            <a:ln>
              <a:noFill/>
            </a:ln>
          </p:spPr>
        </p:pic>
        <p:pic>
          <p:nvPicPr>
            <p:cNvPr id="204" name="Google Shape;204;p14"/>
            <p:cNvPicPr preferRelativeResize="0"/>
            <p:nvPr/>
          </p:nvPicPr>
          <p:blipFill rotWithShape="1">
            <a:blip r:embed="rId3">
              <a:alphaModFix/>
            </a:blip>
            <a:srcRect/>
            <a:stretch/>
          </p:blipFill>
          <p:spPr>
            <a:xfrm>
              <a:off x="3458162" y="3310644"/>
              <a:ext cx="369447" cy="369447"/>
            </a:xfrm>
            <a:prstGeom prst="rect">
              <a:avLst/>
            </a:prstGeom>
            <a:noFill/>
            <a:ln>
              <a:noFill/>
            </a:ln>
          </p:spPr>
        </p:pic>
        <p:pic>
          <p:nvPicPr>
            <p:cNvPr id="205" name="Google Shape;205;p14"/>
            <p:cNvPicPr preferRelativeResize="0"/>
            <p:nvPr/>
          </p:nvPicPr>
          <p:blipFill rotWithShape="1">
            <a:blip r:embed="rId3">
              <a:alphaModFix/>
            </a:blip>
            <a:srcRect/>
            <a:stretch/>
          </p:blipFill>
          <p:spPr>
            <a:xfrm>
              <a:off x="2198555" y="3680089"/>
              <a:ext cx="369447" cy="369447"/>
            </a:xfrm>
            <a:prstGeom prst="rect">
              <a:avLst/>
            </a:prstGeom>
            <a:noFill/>
            <a:ln>
              <a:noFill/>
            </a:ln>
          </p:spPr>
        </p:pic>
        <p:pic>
          <p:nvPicPr>
            <p:cNvPr id="206" name="Google Shape;206;p14"/>
            <p:cNvPicPr preferRelativeResize="0"/>
            <p:nvPr/>
          </p:nvPicPr>
          <p:blipFill rotWithShape="1">
            <a:blip r:embed="rId3">
              <a:alphaModFix/>
            </a:blip>
            <a:srcRect/>
            <a:stretch/>
          </p:blipFill>
          <p:spPr>
            <a:xfrm>
              <a:off x="2618424" y="3680091"/>
              <a:ext cx="369447" cy="369447"/>
            </a:xfrm>
            <a:prstGeom prst="rect">
              <a:avLst/>
            </a:prstGeom>
            <a:noFill/>
            <a:ln>
              <a:noFill/>
            </a:ln>
          </p:spPr>
        </p:pic>
        <p:pic>
          <p:nvPicPr>
            <p:cNvPr id="207" name="Google Shape;207;p14"/>
            <p:cNvPicPr preferRelativeResize="0"/>
            <p:nvPr/>
          </p:nvPicPr>
          <p:blipFill rotWithShape="1">
            <a:blip r:embed="rId3">
              <a:alphaModFix/>
            </a:blip>
            <a:srcRect/>
            <a:stretch/>
          </p:blipFill>
          <p:spPr>
            <a:xfrm>
              <a:off x="3038293" y="3680090"/>
              <a:ext cx="369447" cy="369447"/>
            </a:xfrm>
            <a:prstGeom prst="rect">
              <a:avLst/>
            </a:prstGeom>
            <a:noFill/>
            <a:ln>
              <a:noFill/>
            </a:ln>
          </p:spPr>
        </p:pic>
        <p:pic>
          <p:nvPicPr>
            <p:cNvPr id="208" name="Google Shape;208;p14"/>
            <p:cNvPicPr preferRelativeResize="0"/>
            <p:nvPr/>
          </p:nvPicPr>
          <p:blipFill rotWithShape="1">
            <a:blip r:embed="rId3">
              <a:alphaModFix/>
            </a:blip>
            <a:srcRect/>
            <a:stretch/>
          </p:blipFill>
          <p:spPr>
            <a:xfrm>
              <a:off x="3458162" y="3680089"/>
              <a:ext cx="369447" cy="369447"/>
            </a:xfrm>
            <a:prstGeom prst="rect">
              <a:avLst/>
            </a:prstGeom>
            <a:noFill/>
            <a:ln>
              <a:noFill/>
            </a:ln>
          </p:spPr>
        </p:pic>
        <p:pic>
          <p:nvPicPr>
            <p:cNvPr id="209" name="Google Shape;209;p14"/>
            <p:cNvPicPr preferRelativeResize="0"/>
            <p:nvPr/>
          </p:nvPicPr>
          <p:blipFill rotWithShape="1">
            <a:blip r:embed="rId3">
              <a:alphaModFix/>
            </a:blip>
            <a:srcRect/>
            <a:stretch/>
          </p:blipFill>
          <p:spPr>
            <a:xfrm>
              <a:off x="2198555" y="4049532"/>
              <a:ext cx="369447" cy="369447"/>
            </a:xfrm>
            <a:prstGeom prst="rect">
              <a:avLst/>
            </a:prstGeom>
            <a:noFill/>
            <a:ln>
              <a:noFill/>
            </a:ln>
          </p:spPr>
        </p:pic>
        <p:pic>
          <p:nvPicPr>
            <p:cNvPr id="210" name="Google Shape;210;p14"/>
            <p:cNvPicPr preferRelativeResize="0"/>
            <p:nvPr/>
          </p:nvPicPr>
          <p:blipFill rotWithShape="1">
            <a:blip r:embed="rId3">
              <a:alphaModFix/>
            </a:blip>
            <a:srcRect/>
            <a:stretch/>
          </p:blipFill>
          <p:spPr>
            <a:xfrm>
              <a:off x="2618424" y="4049534"/>
              <a:ext cx="369447" cy="369447"/>
            </a:xfrm>
            <a:prstGeom prst="rect">
              <a:avLst/>
            </a:prstGeom>
            <a:noFill/>
            <a:ln>
              <a:noFill/>
            </a:ln>
          </p:spPr>
        </p:pic>
        <p:pic>
          <p:nvPicPr>
            <p:cNvPr id="211" name="Google Shape;211;p14"/>
            <p:cNvPicPr preferRelativeResize="0"/>
            <p:nvPr/>
          </p:nvPicPr>
          <p:blipFill rotWithShape="1">
            <a:blip r:embed="rId3">
              <a:alphaModFix/>
            </a:blip>
            <a:srcRect/>
            <a:stretch/>
          </p:blipFill>
          <p:spPr>
            <a:xfrm>
              <a:off x="3038293" y="4049533"/>
              <a:ext cx="369447" cy="369447"/>
            </a:xfrm>
            <a:prstGeom prst="rect">
              <a:avLst/>
            </a:prstGeom>
            <a:noFill/>
            <a:ln>
              <a:noFill/>
            </a:ln>
          </p:spPr>
        </p:pic>
        <p:pic>
          <p:nvPicPr>
            <p:cNvPr id="212" name="Google Shape;212;p14"/>
            <p:cNvPicPr preferRelativeResize="0"/>
            <p:nvPr/>
          </p:nvPicPr>
          <p:blipFill rotWithShape="1">
            <a:blip r:embed="rId3">
              <a:alphaModFix/>
            </a:blip>
            <a:srcRect/>
            <a:stretch/>
          </p:blipFill>
          <p:spPr>
            <a:xfrm>
              <a:off x="3458162" y="4049532"/>
              <a:ext cx="369447" cy="369447"/>
            </a:xfrm>
            <a:prstGeom prst="rect">
              <a:avLst/>
            </a:prstGeom>
            <a:noFill/>
            <a:ln>
              <a:noFill/>
            </a:ln>
          </p:spPr>
        </p:pic>
        <p:pic>
          <p:nvPicPr>
            <p:cNvPr id="213" name="Google Shape;213;p14"/>
            <p:cNvPicPr preferRelativeResize="0"/>
            <p:nvPr/>
          </p:nvPicPr>
          <p:blipFill rotWithShape="1">
            <a:blip r:embed="rId3">
              <a:alphaModFix/>
            </a:blip>
            <a:srcRect/>
            <a:stretch/>
          </p:blipFill>
          <p:spPr>
            <a:xfrm>
              <a:off x="5131669" y="3304874"/>
              <a:ext cx="369447" cy="369447"/>
            </a:xfrm>
            <a:prstGeom prst="rect">
              <a:avLst/>
            </a:prstGeom>
            <a:noFill/>
            <a:ln>
              <a:noFill/>
            </a:ln>
          </p:spPr>
        </p:pic>
        <p:pic>
          <p:nvPicPr>
            <p:cNvPr id="214" name="Google Shape;214;p14"/>
            <p:cNvPicPr preferRelativeResize="0"/>
            <p:nvPr/>
          </p:nvPicPr>
          <p:blipFill rotWithShape="1">
            <a:blip r:embed="rId3">
              <a:alphaModFix/>
            </a:blip>
            <a:srcRect/>
            <a:stretch/>
          </p:blipFill>
          <p:spPr>
            <a:xfrm>
              <a:off x="5551538" y="3304876"/>
              <a:ext cx="369447" cy="369447"/>
            </a:xfrm>
            <a:prstGeom prst="rect">
              <a:avLst/>
            </a:prstGeom>
            <a:noFill/>
            <a:ln>
              <a:noFill/>
            </a:ln>
          </p:spPr>
        </p:pic>
        <p:pic>
          <p:nvPicPr>
            <p:cNvPr id="215" name="Google Shape;215;p14"/>
            <p:cNvPicPr preferRelativeResize="0"/>
            <p:nvPr/>
          </p:nvPicPr>
          <p:blipFill rotWithShape="1">
            <a:blip r:embed="rId3">
              <a:alphaModFix/>
            </a:blip>
            <a:srcRect/>
            <a:stretch/>
          </p:blipFill>
          <p:spPr>
            <a:xfrm>
              <a:off x="5971407" y="3304875"/>
              <a:ext cx="369447" cy="369447"/>
            </a:xfrm>
            <a:prstGeom prst="rect">
              <a:avLst/>
            </a:prstGeom>
            <a:noFill/>
            <a:ln>
              <a:noFill/>
            </a:ln>
          </p:spPr>
        </p:pic>
        <p:pic>
          <p:nvPicPr>
            <p:cNvPr id="216" name="Google Shape;216;p14"/>
            <p:cNvPicPr preferRelativeResize="0"/>
            <p:nvPr/>
          </p:nvPicPr>
          <p:blipFill rotWithShape="1">
            <a:blip r:embed="rId3">
              <a:alphaModFix/>
            </a:blip>
            <a:srcRect/>
            <a:stretch/>
          </p:blipFill>
          <p:spPr>
            <a:xfrm>
              <a:off x="6391276" y="3304874"/>
              <a:ext cx="369447" cy="369447"/>
            </a:xfrm>
            <a:prstGeom prst="rect">
              <a:avLst/>
            </a:prstGeom>
            <a:noFill/>
            <a:ln>
              <a:noFill/>
            </a:ln>
          </p:spPr>
        </p:pic>
        <p:sp>
          <p:nvSpPr>
            <p:cNvPr id="217" name="Google Shape;217;p14"/>
            <p:cNvSpPr txBox="1"/>
            <p:nvPr/>
          </p:nvSpPr>
          <p:spPr>
            <a:xfrm>
              <a:off x="4340173" y="3372312"/>
              <a:ext cx="282000"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None/>
              </a:pPr>
              <a:r>
                <a:rPr lang="en-GB" sz="1400" b="0" i="0" u="none" strike="noStrike" cap="none">
                  <a:solidFill>
                    <a:srgbClr val="000000"/>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4DD44F20-7F6F-4DCC-A353-F0E2B11445A0}"/>
              </a:ext>
            </a:extLst>
          </p:cNvPr>
          <p:cNvSpPr>
            <a:spLocks noGrp="1"/>
          </p:cNvSpPr>
          <p:nvPr>
            <p:ph type="body" idx="1"/>
          </p:nvPr>
        </p:nvSpPr>
        <p:spPr>
          <a:xfrm>
            <a:off x="-221700" y="538411"/>
            <a:ext cx="8520600" cy="3829573"/>
          </a:xfrm>
        </p:spPr>
        <p:txBody>
          <a:bodyPr/>
          <a:lstStyle/>
          <a:p>
            <a:pPr marL="114300" indent="0" algn="ctr">
              <a:buNone/>
            </a:pPr>
            <a:r>
              <a:rPr lang="en-GB" sz="4800" dirty="0"/>
              <a:t>MTC </a:t>
            </a:r>
          </a:p>
          <a:p>
            <a:pPr algn="ctr"/>
            <a:endParaRPr lang="en-GB" sz="4800" dirty="0"/>
          </a:p>
          <a:p>
            <a:pPr marL="114300" indent="0" algn="ctr">
              <a:buNone/>
            </a:pPr>
            <a:r>
              <a:rPr lang="en-GB" sz="4800" dirty="0"/>
              <a:t>Multiplication Check 2026 </a:t>
            </a:r>
          </a:p>
        </p:txBody>
      </p:sp>
      <p:sp>
        <p:nvSpPr>
          <p:cNvPr id="4" name="Slide Number Placeholder 3">
            <a:extLst>
              <a:ext uri="{FF2B5EF4-FFF2-40B4-BE49-F238E27FC236}">
                <a16:creationId xmlns:a16="http://schemas.microsoft.com/office/drawing/2014/main" id="{54B264BD-4466-499B-8433-0A93E5EB1879}"/>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12</a:t>
            </a:fld>
            <a:endParaRPr lang="en-GB"/>
          </a:p>
        </p:txBody>
      </p:sp>
    </p:spTree>
    <p:extLst>
      <p:ext uri="{BB962C8B-B14F-4D97-AF65-F5344CB8AC3E}">
        <p14:creationId xmlns:p14="http://schemas.microsoft.com/office/powerpoint/2010/main" val="33524468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02A5731B-E571-4C90-BC4B-E537910E8FE2}"/>
              </a:ext>
            </a:extLst>
          </p:cNvPr>
          <p:cNvSpPr>
            <a:spLocks noGrp="1"/>
          </p:cNvSpPr>
          <p:nvPr>
            <p:ph type="body" idx="1"/>
          </p:nvPr>
        </p:nvSpPr>
        <p:spPr/>
        <p:txBody>
          <a:bodyPr/>
          <a:lstStyle/>
          <a:p>
            <a:pPr marL="114300" indent="0">
              <a:buNone/>
            </a:pPr>
            <a:r>
              <a:rPr lang="en-GB" dirty="0">
                <a:solidFill>
                  <a:schemeClr val="accent2">
                    <a:lumMod val="75000"/>
                  </a:schemeClr>
                </a:solidFill>
              </a:rPr>
              <a:t>What is the purpose of the multiplication check? </a:t>
            </a:r>
          </a:p>
          <a:p>
            <a:endParaRPr lang="en-GB" dirty="0"/>
          </a:p>
          <a:p>
            <a:pPr marL="114300" indent="0">
              <a:buNone/>
            </a:pPr>
            <a:r>
              <a:rPr lang="en-GB" dirty="0"/>
              <a:t>The purpose of the MTC is to determine whether year 4 pupils can fluently </a:t>
            </a:r>
          </a:p>
          <a:p>
            <a:pPr marL="114300" indent="0">
              <a:buNone/>
            </a:pPr>
            <a:r>
              <a:rPr lang="en-GB" dirty="0"/>
              <a:t>recall their multiplication tables and are meeting the expected standard for </a:t>
            </a:r>
          </a:p>
          <a:p>
            <a:pPr marL="114300" indent="0">
              <a:buNone/>
            </a:pPr>
            <a:r>
              <a:rPr lang="en-GB" dirty="0"/>
              <a:t>their year group before moving to Upper Key Stage 2 (Year 5 and Year 6) </a:t>
            </a:r>
          </a:p>
          <a:p>
            <a:pPr marL="114300" indent="0">
              <a:buNone/>
            </a:pPr>
            <a:endParaRPr lang="en-GB" dirty="0"/>
          </a:p>
          <a:p>
            <a:pPr marL="114300" indent="0">
              <a:buNone/>
            </a:pPr>
            <a:endParaRPr lang="en-GB" dirty="0"/>
          </a:p>
          <a:p>
            <a:pPr marL="114300" indent="0">
              <a:buNone/>
            </a:pPr>
            <a:r>
              <a:rPr lang="en-GB" dirty="0"/>
              <a:t>‘By the end of year 4, pupils should have memorised their multiplication tables up to </a:t>
            </a:r>
          </a:p>
          <a:p>
            <a:pPr marL="114300" indent="0">
              <a:buNone/>
            </a:pPr>
            <a:r>
              <a:rPr lang="en-GB" dirty="0"/>
              <a:t>and including the 12 multiplication table and show precision and fluency in </a:t>
            </a:r>
          </a:p>
          <a:p>
            <a:pPr marL="114300" indent="0">
              <a:buNone/>
            </a:pPr>
            <a:r>
              <a:rPr lang="en-GB" dirty="0"/>
              <a:t>their work’.</a:t>
            </a:r>
          </a:p>
          <a:p>
            <a:pPr marL="114300" indent="0">
              <a:buNone/>
            </a:pPr>
            <a:endParaRPr lang="en-GB" dirty="0"/>
          </a:p>
          <a:p>
            <a:pPr marL="114300" indent="0">
              <a:buNone/>
            </a:pPr>
            <a:r>
              <a:rPr lang="en-GB" dirty="0"/>
              <a:t>Recent research shows children who pass the check are more likely to pass</a:t>
            </a:r>
          </a:p>
          <a:p>
            <a:pPr marL="114300" indent="0">
              <a:buNone/>
            </a:pPr>
            <a:r>
              <a:rPr lang="en-GB" dirty="0"/>
              <a:t>their Year 6 </a:t>
            </a:r>
            <a:r>
              <a:rPr lang="en-GB" dirty="0" err="1"/>
              <a:t>sats</a:t>
            </a:r>
            <a:r>
              <a:rPr lang="en-GB" dirty="0"/>
              <a:t> papers </a:t>
            </a:r>
          </a:p>
        </p:txBody>
      </p:sp>
      <p:sp>
        <p:nvSpPr>
          <p:cNvPr id="4" name="Slide Number Placeholder 3">
            <a:extLst>
              <a:ext uri="{FF2B5EF4-FFF2-40B4-BE49-F238E27FC236}">
                <a16:creationId xmlns:a16="http://schemas.microsoft.com/office/drawing/2014/main" id="{CBFB5916-979C-4C78-B86B-AE9D2712E81E}"/>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13</a:t>
            </a:fld>
            <a:endParaRPr lang="en-GB"/>
          </a:p>
        </p:txBody>
      </p:sp>
    </p:spTree>
    <p:extLst>
      <p:ext uri="{BB962C8B-B14F-4D97-AF65-F5344CB8AC3E}">
        <p14:creationId xmlns:p14="http://schemas.microsoft.com/office/powerpoint/2010/main" val="195189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alpha val="51000"/>
          </a:schemeClr>
        </a:solidFill>
        <a:effectLst/>
      </p:bgPr>
    </p:bg>
    <p:spTree>
      <p:nvGrpSpPr>
        <p:cNvPr id="1" name="Shape 34"/>
        <p:cNvGrpSpPr/>
        <p:nvPr/>
      </p:nvGrpSpPr>
      <p:grpSpPr>
        <a:xfrm>
          <a:off x="0" y="0"/>
          <a:ext cx="0" cy="0"/>
          <a:chOff x="0" y="0"/>
          <a:chExt cx="0" cy="0"/>
        </a:xfrm>
      </p:grpSpPr>
      <p:sp>
        <p:nvSpPr>
          <p:cNvPr id="35" name="Google Shape;35;p2"/>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Important information about multiplication tables check (MTC)</a:t>
            </a:r>
            <a:endParaRPr/>
          </a:p>
        </p:txBody>
      </p:sp>
      <p:sp>
        <p:nvSpPr>
          <p:cNvPr id="36" name="Google Shape;36;p2"/>
          <p:cNvSpPr txBox="1">
            <a:spLocks noGrp="1"/>
          </p:cNvSpPr>
          <p:nvPr>
            <p:ph type="body" idx="1"/>
          </p:nvPr>
        </p:nvSpPr>
        <p:spPr>
          <a:xfrm>
            <a:off x="122842" y="826428"/>
            <a:ext cx="8520600" cy="4033589"/>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dirty="0"/>
              <a:t>The MTC determines if Year 4 children can </a:t>
            </a:r>
            <a:r>
              <a:rPr lang="en-GB" dirty="0">
                <a:solidFill>
                  <a:srgbClr val="283593"/>
                </a:solidFill>
              </a:rPr>
              <a:t>fluently</a:t>
            </a:r>
            <a:r>
              <a:rPr lang="en-GB" dirty="0"/>
              <a:t> recall their </a:t>
            </a:r>
          </a:p>
          <a:p>
            <a:pPr marL="114300" lvl="0" indent="0" algn="l" rtl="0">
              <a:lnSpc>
                <a:spcPct val="115000"/>
              </a:lnSpc>
              <a:spcBef>
                <a:spcPts val="0"/>
              </a:spcBef>
              <a:spcAft>
                <a:spcPts val="0"/>
              </a:spcAft>
              <a:buSzPts val="1800"/>
              <a:buNone/>
            </a:pPr>
            <a:r>
              <a:rPr lang="en-GB" dirty="0"/>
              <a:t>multiplication tables.</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solidFill>
                  <a:srgbClr val="000000"/>
                </a:solidFill>
              </a:rPr>
              <a:t>They are designed to help schools identify which children require more</a:t>
            </a:r>
          </a:p>
          <a:p>
            <a:pPr marL="114300" lvl="0" indent="0" algn="l" rtl="0">
              <a:lnSpc>
                <a:spcPct val="115000"/>
              </a:lnSpc>
              <a:spcBef>
                <a:spcPts val="0"/>
              </a:spcBef>
              <a:spcAft>
                <a:spcPts val="0"/>
              </a:spcAft>
              <a:buSzPts val="1800"/>
              <a:buNone/>
            </a:pPr>
            <a:r>
              <a:rPr lang="en-GB" dirty="0">
                <a:solidFill>
                  <a:srgbClr val="000000"/>
                </a:solidFill>
              </a:rPr>
              <a:t> support to learn their times tables. </a:t>
            </a:r>
            <a:endParaRPr dirty="0"/>
          </a:p>
          <a:p>
            <a:pPr marL="457200" lvl="0" indent="-228600" algn="l" rtl="0">
              <a:lnSpc>
                <a:spcPct val="115000"/>
              </a:lnSpc>
              <a:spcBef>
                <a:spcPts val="0"/>
              </a:spcBef>
              <a:spcAft>
                <a:spcPts val="0"/>
              </a:spcAft>
              <a:buSzPts val="1800"/>
              <a:buFont typeface="Nunito"/>
              <a:buNone/>
            </a:pPr>
            <a:endParaRPr dirty="0">
              <a:solidFill>
                <a:srgbClr val="000000"/>
              </a:solidFill>
            </a:endParaRPr>
          </a:p>
          <a:p>
            <a:pPr marL="457200" lvl="0" indent="-342900" algn="l" rtl="0">
              <a:lnSpc>
                <a:spcPct val="115000"/>
              </a:lnSpc>
              <a:spcBef>
                <a:spcPts val="0"/>
              </a:spcBef>
              <a:spcAft>
                <a:spcPts val="0"/>
              </a:spcAft>
              <a:buSzPts val="1800"/>
              <a:buFont typeface="Nunito"/>
              <a:buChar char="●"/>
            </a:pPr>
            <a:r>
              <a:rPr lang="en-GB" dirty="0">
                <a:solidFill>
                  <a:srgbClr val="000000"/>
                </a:solidFill>
              </a:rPr>
              <a:t>There is no ‘pass’ rate or threshold which means that, unlike the Phonics </a:t>
            </a:r>
          </a:p>
          <a:p>
            <a:pPr marL="114300" lvl="0" indent="0" algn="l" rtl="0">
              <a:lnSpc>
                <a:spcPct val="115000"/>
              </a:lnSpc>
              <a:spcBef>
                <a:spcPts val="0"/>
              </a:spcBef>
              <a:spcAft>
                <a:spcPts val="0"/>
              </a:spcAft>
              <a:buSzPts val="1800"/>
              <a:buNone/>
            </a:pPr>
            <a:r>
              <a:rPr lang="en-GB" dirty="0">
                <a:solidFill>
                  <a:srgbClr val="000000"/>
                </a:solidFill>
              </a:rPr>
              <a:t>Screening Check, children will not be expected to re-sit the check. </a:t>
            </a:r>
            <a:endParaRPr dirty="0"/>
          </a:p>
          <a:p>
            <a:pPr marL="457200" lvl="0" indent="-228600" algn="l" rtl="0">
              <a:lnSpc>
                <a:spcPct val="115000"/>
              </a:lnSpc>
              <a:spcBef>
                <a:spcPts val="0"/>
              </a:spcBef>
              <a:spcAft>
                <a:spcPts val="0"/>
              </a:spcAft>
              <a:buSzPts val="1800"/>
              <a:buFont typeface="Nunito"/>
              <a:buNone/>
            </a:pPr>
            <a:endParaRPr dirty="0">
              <a:solidFill>
                <a:srgbClr val="000000"/>
              </a:solidFill>
            </a:endParaRPr>
          </a:p>
          <a:p>
            <a:pPr marL="457200" lvl="0" indent="-342900" algn="l" rtl="0">
              <a:lnSpc>
                <a:spcPct val="115000"/>
              </a:lnSpc>
              <a:spcBef>
                <a:spcPts val="0"/>
              </a:spcBef>
              <a:spcAft>
                <a:spcPts val="0"/>
              </a:spcAft>
              <a:buSzPts val="1800"/>
              <a:buFont typeface="Nunito"/>
              <a:buChar char="●"/>
            </a:pPr>
            <a:r>
              <a:rPr lang="en-GB" dirty="0">
                <a:solidFill>
                  <a:srgbClr val="000000"/>
                </a:solidFill>
              </a:rPr>
              <a:t>The Department for Education (DfE) will create a report about the overall </a:t>
            </a:r>
          </a:p>
          <a:p>
            <a:pPr marL="114300" lvl="0" indent="0" algn="l" rtl="0">
              <a:lnSpc>
                <a:spcPct val="115000"/>
              </a:lnSpc>
              <a:spcBef>
                <a:spcPts val="0"/>
              </a:spcBef>
              <a:spcAft>
                <a:spcPts val="0"/>
              </a:spcAft>
              <a:buSzPts val="1800"/>
              <a:buNone/>
            </a:pPr>
            <a:r>
              <a:rPr lang="en-GB" dirty="0">
                <a:solidFill>
                  <a:srgbClr val="000000"/>
                </a:solidFill>
              </a:rPr>
              <a:t>results across all schools in England, not individual schools. </a:t>
            </a:r>
            <a:endParaRPr dirty="0"/>
          </a:p>
        </p:txBody>
      </p:sp>
      <p:sp>
        <p:nvSpPr>
          <p:cNvPr id="37" name="Google Shape;37;p2"/>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14</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6">
                                            <p:txEl>
                                              <p:pRg st="0" end="0"/>
                                            </p:txEl>
                                          </p:spTgt>
                                        </p:tgtEl>
                                        <p:attrNameLst>
                                          <p:attrName>style.visibility</p:attrName>
                                        </p:attrNameLst>
                                      </p:cBhvr>
                                      <p:to>
                                        <p:strVal val="visible"/>
                                      </p:to>
                                    </p:set>
                                    <p:animEffect transition="in" filter="fade">
                                      <p:cBhvr>
                                        <p:cTn id="7" dur="500"/>
                                        <p:tgtEl>
                                          <p:spTgt spid="3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6">
                                            <p:txEl>
                                              <p:pRg st="1" end="1"/>
                                            </p:txEl>
                                          </p:spTgt>
                                        </p:tgtEl>
                                        <p:attrNameLst>
                                          <p:attrName>style.visibility</p:attrName>
                                        </p:attrNameLst>
                                      </p:cBhvr>
                                      <p:to>
                                        <p:strVal val="visible"/>
                                      </p:to>
                                    </p:set>
                                    <p:animEffect transition="in" filter="fade">
                                      <p:cBhvr>
                                        <p:cTn id="12" dur="500"/>
                                        <p:tgtEl>
                                          <p:spTgt spid="3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6">
                                            <p:txEl>
                                              <p:pRg st="3" end="3"/>
                                            </p:txEl>
                                          </p:spTgt>
                                        </p:tgtEl>
                                        <p:attrNameLst>
                                          <p:attrName>style.visibility</p:attrName>
                                        </p:attrNameLst>
                                      </p:cBhvr>
                                      <p:to>
                                        <p:strVal val="visible"/>
                                      </p:to>
                                    </p:set>
                                    <p:animEffect transition="in" filter="fade">
                                      <p:cBhvr>
                                        <p:cTn id="17" dur="500"/>
                                        <p:tgtEl>
                                          <p:spTgt spid="3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6">
                                            <p:txEl>
                                              <p:pRg st="4" end="4"/>
                                            </p:txEl>
                                          </p:spTgt>
                                        </p:tgtEl>
                                        <p:attrNameLst>
                                          <p:attrName>style.visibility</p:attrName>
                                        </p:attrNameLst>
                                      </p:cBhvr>
                                      <p:to>
                                        <p:strVal val="visible"/>
                                      </p:to>
                                    </p:set>
                                    <p:animEffect transition="in" filter="fade">
                                      <p:cBhvr>
                                        <p:cTn id="22" dur="500"/>
                                        <p:tgtEl>
                                          <p:spTgt spid="36">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6">
                                            <p:txEl>
                                              <p:pRg st="6" end="6"/>
                                            </p:txEl>
                                          </p:spTgt>
                                        </p:tgtEl>
                                        <p:attrNameLst>
                                          <p:attrName>style.visibility</p:attrName>
                                        </p:attrNameLst>
                                      </p:cBhvr>
                                      <p:to>
                                        <p:strVal val="visible"/>
                                      </p:to>
                                    </p:set>
                                    <p:animEffect transition="in" filter="fade">
                                      <p:cBhvr>
                                        <p:cTn id="27" dur="500"/>
                                        <p:tgtEl>
                                          <p:spTgt spid="36">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6">
                                            <p:txEl>
                                              <p:pRg st="7" end="7"/>
                                            </p:txEl>
                                          </p:spTgt>
                                        </p:tgtEl>
                                        <p:attrNameLst>
                                          <p:attrName>style.visibility</p:attrName>
                                        </p:attrNameLst>
                                      </p:cBhvr>
                                      <p:to>
                                        <p:strVal val="visible"/>
                                      </p:to>
                                    </p:set>
                                    <p:animEffect transition="in" filter="fade">
                                      <p:cBhvr>
                                        <p:cTn id="32" dur="500"/>
                                        <p:tgtEl>
                                          <p:spTgt spid="36">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6">
                                            <p:txEl>
                                              <p:pRg st="9" end="9"/>
                                            </p:txEl>
                                          </p:spTgt>
                                        </p:tgtEl>
                                        <p:attrNameLst>
                                          <p:attrName>style.visibility</p:attrName>
                                        </p:attrNameLst>
                                      </p:cBhvr>
                                      <p:to>
                                        <p:strVal val="visible"/>
                                      </p:to>
                                    </p:set>
                                    <p:animEffect transition="in" filter="fade">
                                      <p:cBhvr>
                                        <p:cTn id="37" dur="500"/>
                                        <p:tgtEl>
                                          <p:spTgt spid="36">
                                            <p:txEl>
                                              <p:pRg st="9" end="9"/>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6">
                                            <p:txEl>
                                              <p:pRg st="10" end="10"/>
                                            </p:txEl>
                                          </p:spTgt>
                                        </p:tgtEl>
                                        <p:attrNameLst>
                                          <p:attrName>style.visibility</p:attrName>
                                        </p:attrNameLst>
                                      </p:cBhvr>
                                      <p:to>
                                        <p:strVal val="visible"/>
                                      </p:to>
                                    </p:set>
                                    <p:animEffect transition="in" filter="fade">
                                      <p:cBhvr>
                                        <p:cTn id="42" dur="500"/>
                                        <p:tgtEl>
                                          <p:spTgt spid="36">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41"/>
        <p:cNvGrpSpPr/>
        <p:nvPr/>
      </p:nvGrpSpPr>
      <p:grpSpPr>
        <a:xfrm>
          <a:off x="0" y="0"/>
          <a:ext cx="0" cy="0"/>
          <a:chOff x="0" y="0"/>
          <a:chExt cx="0" cy="0"/>
        </a:xfrm>
      </p:grpSpPr>
      <p:sp>
        <p:nvSpPr>
          <p:cNvPr id="42" name="Google Shape;42;p3"/>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When the check will take place</a:t>
            </a:r>
            <a:endParaRPr/>
          </a:p>
        </p:txBody>
      </p:sp>
      <p:sp>
        <p:nvSpPr>
          <p:cNvPr id="43" name="Google Shape;43;p3"/>
          <p:cNvSpPr txBox="1">
            <a:spLocks noGrp="1"/>
          </p:cNvSpPr>
          <p:nvPr>
            <p:ph type="body" idx="1"/>
          </p:nvPr>
        </p:nvSpPr>
        <p:spPr>
          <a:xfrm>
            <a:off x="0" y="1227244"/>
            <a:ext cx="8520600" cy="3829573"/>
          </a:xfrm>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dirty="0"/>
              <a:t>There will be a </a:t>
            </a:r>
            <a:r>
              <a:rPr lang="en-GB" dirty="0">
                <a:solidFill>
                  <a:srgbClr val="283593"/>
                </a:solidFill>
              </a:rPr>
              <a:t>2 week window in June </a:t>
            </a:r>
            <a:r>
              <a:rPr lang="en-GB" dirty="0"/>
              <a:t>for schools to administer the check. </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t>There is </a:t>
            </a:r>
            <a:r>
              <a:rPr lang="en-GB" dirty="0">
                <a:solidFill>
                  <a:srgbClr val="283593"/>
                </a:solidFill>
              </a:rPr>
              <a:t>no set day </a:t>
            </a:r>
            <a:r>
              <a:rPr lang="en-GB" dirty="0"/>
              <a:t>to administer the check and children are not expected to</a:t>
            </a:r>
          </a:p>
          <a:p>
            <a:pPr marL="114300" lvl="0" indent="0" algn="l" rtl="0">
              <a:lnSpc>
                <a:spcPct val="115000"/>
              </a:lnSpc>
              <a:spcBef>
                <a:spcPts val="0"/>
              </a:spcBef>
              <a:spcAft>
                <a:spcPts val="0"/>
              </a:spcAft>
              <a:buSzPts val="1800"/>
              <a:buNone/>
            </a:pPr>
            <a:r>
              <a:rPr lang="en-GB" dirty="0"/>
              <a:t> take the check at the same time. </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t>All eligible Year 4 children in England will be required to take the check. </a:t>
            </a:r>
            <a:endParaRPr dirty="0"/>
          </a:p>
        </p:txBody>
      </p:sp>
      <p:sp>
        <p:nvSpPr>
          <p:cNvPr id="44" name="Google Shape;44;p3"/>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15</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49" name="Google Shape;49;p4"/>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How the check is carried out</a:t>
            </a:r>
            <a:endParaRPr/>
          </a:p>
        </p:txBody>
      </p:sp>
      <p:sp>
        <p:nvSpPr>
          <p:cNvPr id="50" name="Google Shape;50;p4"/>
          <p:cNvSpPr txBox="1">
            <a:spLocks noGrp="1"/>
          </p:cNvSpPr>
          <p:nvPr>
            <p:ph type="body" idx="1"/>
          </p:nvPr>
        </p:nvSpPr>
        <p:spPr>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dirty="0"/>
              <a:t>The check will be </a:t>
            </a:r>
            <a:r>
              <a:rPr lang="en-GB" dirty="0">
                <a:solidFill>
                  <a:srgbClr val="283593"/>
                </a:solidFill>
              </a:rPr>
              <a:t>fully digital.</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t>Answers will be entered using a keyboard, by pressing digits using a </a:t>
            </a:r>
          </a:p>
          <a:p>
            <a:pPr marL="114300" lvl="0" indent="0" algn="l" rtl="0">
              <a:lnSpc>
                <a:spcPct val="115000"/>
              </a:lnSpc>
              <a:spcBef>
                <a:spcPts val="0"/>
              </a:spcBef>
              <a:spcAft>
                <a:spcPts val="0"/>
              </a:spcAft>
              <a:buSzPts val="1800"/>
              <a:buNone/>
            </a:pPr>
            <a:r>
              <a:rPr lang="en-GB" dirty="0"/>
              <a:t>mouse or using an on-screen number pad.</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t>Usually, the check will take less than </a:t>
            </a:r>
            <a:r>
              <a:rPr lang="en-GB" dirty="0">
                <a:solidFill>
                  <a:srgbClr val="283593"/>
                </a:solidFill>
              </a:rPr>
              <a:t>5 minutes </a:t>
            </a:r>
            <a:r>
              <a:rPr lang="en-GB" dirty="0"/>
              <a:t>for each child. </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t>The children will have </a:t>
            </a:r>
            <a:r>
              <a:rPr lang="en-GB" dirty="0">
                <a:solidFill>
                  <a:srgbClr val="283593"/>
                </a:solidFill>
              </a:rPr>
              <a:t>6 seconds </a:t>
            </a:r>
            <a:r>
              <a:rPr lang="en-GB" dirty="0"/>
              <a:t>from the time the question appears to input</a:t>
            </a:r>
          </a:p>
          <a:p>
            <a:pPr marL="114300" lvl="0" indent="0" algn="l" rtl="0">
              <a:lnSpc>
                <a:spcPct val="115000"/>
              </a:lnSpc>
              <a:spcBef>
                <a:spcPts val="0"/>
              </a:spcBef>
              <a:spcAft>
                <a:spcPts val="0"/>
              </a:spcAft>
              <a:buSzPts val="1800"/>
              <a:buNone/>
            </a:pPr>
            <a:r>
              <a:rPr lang="en-GB" dirty="0"/>
              <a:t> their answer. </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t>There will be a total of </a:t>
            </a:r>
            <a:r>
              <a:rPr lang="en-GB" dirty="0">
                <a:solidFill>
                  <a:srgbClr val="283593"/>
                </a:solidFill>
              </a:rPr>
              <a:t>25 questions </a:t>
            </a:r>
            <a:r>
              <a:rPr lang="en-GB" dirty="0"/>
              <a:t>with a </a:t>
            </a:r>
            <a:r>
              <a:rPr lang="en-GB" dirty="0">
                <a:solidFill>
                  <a:srgbClr val="283593"/>
                </a:solidFill>
              </a:rPr>
              <a:t>3 second pause </a:t>
            </a:r>
            <a:r>
              <a:rPr lang="en-GB" dirty="0"/>
              <a:t>in-between questions. </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t>There will be </a:t>
            </a:r>
            <a:r>
              <a:rPr lang="en-GB" dirty="0">
                <a:solidFill>
                  <a:srgbClr val="283593"/>
                </a:solidFill>
              </a:rPr>
              <a:t>3 practice questions</a:t>
            </a:r>
            <a:r>
              <a:rPr lang="en-GB" dirty="0"/>
              <a:t> before the check begins. </a:t>
            </a:r>
            <a:endParaRPr dirty="0"/>
          </a:p>
        </p:txBody>
      </p:sp>
      <p:sp>
        <p:nvSpPr>
          <p:cNvPr id="51" name="Google Shape;51;p4"/>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16</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0">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0">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0">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0">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0">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0">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6"/>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The check questions</a:t>
            </a:r>
            <a:endParaRPr/>
          </a:p>
        </p:txBody>
      </p:sp>
      <p:sp>
        <p:nvSpPr>
          <p:cNvPr id="64" name="Google Shape;64;p6"/>
          <p:cNvSpPr txBox="1">
            <a:spLocks noGrp="1"/>
          </p:cNvSpPr>
          <p:nvPr>
            <p:ph type="body" idx="1"/>
          </p:nvPr>
        </p:nvSpPr>
        <p:spPr>
          <a:prstGeom prst="rect">
            <a:avLst/>
          </a:prstGeom>
          <a:noFill/>
          <a:ln>
            <a:noFill/>
          </a:ln>
        </p:spPr>
        <p:txBody>
          <a:bodyPr spcFirstLastPara="1" wrap="square" lIns="91425" tIns="91425" rIns="91425" bIns="91425" anchor="t" anchorCtr="0">
            <a:noAutofit/>
          </a:bodyPr>
          <a:lstStyle/>
          <a:p>
            <a:pPr marL="457200" lvl="0" indent="-342900" algn="l" rtl="0">
              <a:lnSpc>
                <a:spcPct val="115000"/>
              </a:lnSpc>
              <a:spcBef>
                <a:spcPts val="0"/>
              </a:spcBef>
              <a:spcAft>
                <a:spcPts val="0"/>
              </a:spcAft>
              <a:buSzPts val="1800"/>
              <a:buFont typeface="Nunito"/>
              <a:buChar char="●"/>
            </a:pPr>
            <a:r>
              <a:rPr lang="en-GB" dirty="0"/>
              <a:t>Each child will be </a:t>
            </a:r>
            <a:r>
              <a:rPr lang="en-GB" dirty="0">
                <a:solidFill>
                  <a:srgbClr val="283593"/>
                </a:solidFill>
              </a:rPr>
              <a:t>randomly assigned </a:t>
            </a:r>
            <a:r>
              <a:rPr lang="en-GB" dirty="0"/>
              <a:t>a set of questions</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t>There will only be </a:t>
            </a:r>
            <a:r>
              <a:rPr lang="en-GB" dirty="0">
                <a:solidFill>
                  <a:srgbClr val="283593"/>
                </a:solidFill>
              </a:rPr>
              <a:t>multiplication</a:t>
            </a:r>
            <a:r>
              <a:rPr lang="en-GB" dirty="0"/>
              <a:t> questions in the check, not division facts. </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t>The 6, 7, 8, 9 and 12 times tables are </a:t>
            </a:r>
            <a:r>
              <a:rPr lang="en-GB" dirty="0">
                <a:solidFill>
                  <a:srgbClr val="283593"/>
                </a:solidFill>
              </a:rPr>
              <a:t>more likely </a:t>
            </a:r>
            <a:r>
              <a:rPr lang="en-GB" dirty="0"/>
              <a:t>to be asked. </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t>Reversal of questions (e.g. 8 x 6 and 6 x 8) will not be asked in the same </a:t>
            </a:r>
          </a:p>
          <a:p>
            <a:pPr marL="114300" lvl="0" indent="0" algn="l" rtl="0">
              <a:lnSpc>
                <a:spcPct val="115000"/>
              </a:lnSpc>
              <a:spcBef>
                <a:spcPts val="0"/>
              </a:spcBef>
              <a:spcAft>
                <a:spcPts val="0"/>
              </a:spcAft>
              <a:buSzPts val="1800"/>
              <a:buNone/>
            </a:pPr>
            <a:r>
              <a:rPr lang="en-GB" dirty="0"/>
              <a:t>check. </a:t>
            </a:r>
            <a:endParaRPr dirty="0"/>
          </a:p>
          <a:p>
            <a:pPr marL="457200" lvl="0" indent="-228600" algn="l" rtl="0">
              <a:lnSpc>
                <a:spcPct val="115000"/>
              </a:lnSpc>
              <a:spcBef>
                <a:spcPts val="0"/>
              </a:spcBef>
              <a:spcAft>
                <a:spcPts val="0"/>
              </a:spcAft>
              <a:buSzPts val="1800"/>
              <a:buFont typeface="Nunito"/>
              <a:buNone/>
            </a:pPr>
            <a:endParaRPr dirty="0"/>
          </a:p>
          <a:p>
            <a:pPr marL="457200" lvl="0" indent="-342900" algn="l" rtl="0">
              <a:lnSpc>
                <a:spcPct val="115000"/>
              </a:lnSpc>
              <a:spcBef>
                <a:spcPts val="0"/>
              </a:spcBef>
              <a:spcAft>
                <a:spcPts val="0"/>
              </a:spcAft>
              <a:buSzPts val="1800"/>
              <a:buFont typeface="Nunito"/>
              <a:buChar char="●"/>
            </a:pPr>
            <a:r>
              <a:rPr lang="en-GB" dirty="0"/>
              <a:t>Children will not see their individual results when they complete the check.</a:t>
            </a:r>
            <a:endParaRPr dirty="0"/>
          </a:p>
        </p:txBody>
      </p:sp>
      <p:sp>
        <p:nvSpPr>
          <p:cNvPr id="65" name="Google Shape;65;p6"/>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17</a:t>
            </a:fld>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4">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4">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4">
                                            <p:txEl>
                                              <p:pRg st="7" end="7"/>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64">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7"/>
          <p:cNvSpPr txBox="1">
            <a:spLocks noGrp="1"/>
          </p:cNvSpPr>
          <p:nvPr>
            <p:ph type="title"/>
          </p:nvPr>
        </p:nvSpPr>
        <p:spPr>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a:t>More information about the questions</a:t>
            </a:r>
            <a:endParaRPr/>
          </a:p>
        </p:txBody>
      </p:sp>
      <p:sp>
        <p:nvSpPr>
          <p:cNvPr id="71" name="Google Shape;71;p7"/>
          <p:cNvSpPr txBox="1">
            <a:spLocks noGrp="1"/>
          </p:cNvSpPr>
          <p:nvPr>
            <p:ph type="body" idx="1"/>
          </p:nvPr>
        </p:nvSpPr>
        <p:spPr>
          <a:xfrm>
            <a:off x="311700" y="739303"/>
            <a:ext cx="8520600" cy="915326"/>
          </a:xfrm>
          <a:prstGeom prst="rect">
            <a:avLst/>
          </a:prstGeom>
          <a:noFill/>
          <a:ln>
            <a:noFill/>
          </a:ln>
        </p:spPr>
        <p:txBody>
          <a:bodyPr spcFirstLastPara="1" wrap="square" lIns="91425" tIns="91425" rIns="91425" bIns="91425" anchor="t" anchorCtr="0">
            <a:noAutofit/>
          </a:bodyPr>
          <a:lstStyle/>
          <a:p>
            <a:pPr marL="114300" lvl="0" indent="0" algn="l" rtl="0">
              <a:lnSpc>
                <a:spcPct val="115000"/>
              </a:lnSpc>
              <a:spcBef>
                <a:spcPts val="0"/>
              </a:spcBef>
              <a:spcAft>
                <a:spcPts val="0"/>
              </a:spcAft>
              <a:buSzPts val="1800"/>
              <a:buNone/>
            </a:pPr>
            <a:r>
              <a:rPr lang="en-GB"/>
              <a:t>The Standards and Testing Agency (STA) state that they are classifying the multiplication tables by the first number (multiplier) in the question. For example, 8 x 3 would fall within the 8 times table.</a:t>
            </a:r>
            <a:endParaRPr/>
          </a:p>
        </p:txBody>
      </p:sp>
      <p:sp>
        <p:nvSpPr>
          <p:cNvPr id="72" name="Google Shape;72;p7"/>
          <p:cNvSpPr txBox="1">
            <a:spLocks noGrp="1"/>
          </p:cNvSpPr>
          <p:nvPr>
            <p:ph type="sldNum" idx="12"/>
          </p:nvPr>
        </p:nvSpPr>
        <p:spPr>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18</a:t>
            </a:fld>
            <a:endParaRPr/>
          </a:p>
        </p:txBody>
      </p:sp>
      <p:pic>
        <p:nvPicPr>
          <p:cNvPr id="73" name="Google Shape;73;p7" descr="2018 Times Tables and Multiplciation Check Table"/>
          <p:cNvPicPr preferRelativeResize="0"/>
          <p:nvPr/>
        </p:nvPicPr>
        <p:blipFill rotWithShape="1">
          <a:blip r:embed="rId3">
            <a:alphaModFix/>
          </a:blip>
          <a:srcRect l="9017" r="29269" b="5547"/>
          <a:stretch/>
        </p:blipFill>
        <p:spPr>
          <a:xfrm>
            <a:off x="2253572" y="1440145"/>
            <a:ext cx="4101508" cy="3616672"/>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6B309-563A-4854-A8CA-49CDFB5EEB78}"/>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4F8125CD-751E-48C6-A99B-51D39A06453D}"/>
              </a:ext>
            </a:extLst>
          </p:cNvPr>
          <p:cNvSpPr>
            <a:spLocks noGrp="1"/>
          </p:cNvSpPr>
          <p:nvPr>
            <p:ph type="body" idx="1"/>
          </p:nvPr>
        </p:nvSpPr>
        <p:spPr/>
        <p:txBody>
          <a:bodyPr/>
          <a:lstStyle/>
          <a:p>
            <a:pPr marL="114300" indent="0">
              <a:buNone/>
            </a:pPr>
            <a:r>
              <a:rPr lang="en-GB" sz="2800" dirty="0"/>
              <a:t>The following 11 multiplication questions </a:t>
            </a:r>
          </a:p>
          <a:p>
            <a:pPr marL="114300" indent="0">
              <a:buNone/>
            </a:pPr>
            <a:r>
              <a:rPr lang="en-GB" sz="2800" dirty="0"/>
              <a:t>are more likely to be asked: </a:t>
            </a:r>
          </a:p>
          <a:p>
            <a:pPr marL="114300" indent="0">
              <a:buNone/>
            </a:pPr>
            <a:endParaRPr lang="en-GB" sz="2800" dirty="0"/>
          </a:p>
          <a:p>
            <a:r>
              <a:rPr lang="en-GB" sz="2800" dirty="0"/>
              <a:t> 6 x 6, 6 x 7, 6 x 8, 6 x 9, 6 x 12 </a:t>
            </a:r>
          </a:p>
          <a:p>
            <a:r>
              <a:rPr lang="en-GB" sz="2800" dirty="0"/>
              <a:t> 7 x 8, 7 x 9, 7 x 12 </a:t>
            </a:r>
          </a:p>
          <a:p>
            <a:r>
              <a:rPr lang="en-GB" sz="2800" dirty="0"/>
              <a:t> 8 x 9, 8 x 12 </a:t>
            </a:r>
          </a:p>
          <a:p>
            <a:r>
              <a:rPr lang="en-GB" sz="2800" dirty="0"/>
              <a:t>12 x 12</a:t>
            </a:r>
          </a:p>
        </p:txBody>
      </p:sp>
      <p:sp>
        <p:nvSpPr>
          <p:cNvPr id="4" name="Slide Number Placeholder 3">
            <a:extLst>
              <a:ext uri="{FF2B5EF4-FFF2-40B4-BE49-F238E27FC236}">
                <a16:creationId xmlns:a16="http://schemas.microsoft.com/office/drawing/2014/main" id="{80023123-F326-45F2-92D4-13EE088F2F3E}"/>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19</a:t>
            </a:fld>
            <a:endParaRPr lang="en-GB"/>
          </a:p>
        </p:txBody>
      </p:sp>
    </p:spTree>
    <p:extLst>
      <p:ext uri="{BB962C8B-B14F-4D97-AF65-F5344CB8AC3E}">
        <p14:creationId xmlns:p14="http://schemas.microsoft.com/office/powerpoint/2010/main" val="40288838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58C06B-8DE3-4757-BA3E-427372621360}"/>
              </a:ext>
            </a:extLst>
          </p:cNvPr>
          <p:cNvSpPr>
            <a:spLocks noGrp="1"/>
          </p:cNvSpPr>
          <p:nvPr>
            <p:ph type="title"/>
          </p:nvPr>
        </p:nvSpPr>
        <p:spPr/>
        <p:txBody>
          <a:bodyPr/>
          <a:lstStyle/>
          <a:p>
            <a:r>
              <a:rPr lang="en-GB" dirty="0"/>
              <a:t>Lets have a go </a:t>
            </a:r>
          </a:p>
        </p:txBody>
      </p:sp>
      <p:sp>
        <p:nvSpPr>
          <p:cNvPr id="3" name="Text Placeholder 2">
            <a:extLst>
              <a:ext uri="{FF2B5EF4-FFF2-40B4-BE49-F238E27FC236}">
                <a16:creationId xmlns:a16="http://schemas.microsoft.com/office/drawing/2014/main" id="{8001C9C3-140A-43C0-AF63-3C5784E64D74}"/>
              </a:ext>
            </a:extLst>
          </p:cNvPr>
          <p:cNvSpPr>
            <a:spLocks noGrp="1"/>
          </p:cNvSpPr>
          <p:nvPr>
            <p:ph type="body" idx="1"/>
          </p:nvPr>
        </p:nvSpPr>
        <p:spPr>
          <a:xfrm>
            <a:off x="122842" y="4084482"/>
            <a:ext cx="8520600" cy="3829573"/>
          </a:xfrm>
        </p:spPr>
        <p:txBody>
          <a:bodyPr/>
          <a:lstStyle/>
          <a:p>
            <a:pPr marL="114300" indent="0">
              <a:buNone/>
            </a:pPr>
            <a:r>
              <a:rPr lang="en-GB" dirty="0"/>
              <a:t>https://mathsframe.co.uk/en/resources/resource/477/MultiplicationTables-Check</a:t>
            </a:r>
          </a:p>
        </p:txBody>
      </p:sp>
      <p:sp>
        <p:nvSpPr>
          <p:cNvPr id="4" name="Slide Number Placeholder 3">
            <a:extLst>
              <a:ext uri="{FF2B5EF4-FFF2-40B4-BE49-F238E27FC236}">
                <a16:creationId xmlns:a16="http://schemas.microsoft.com/office/drawing/2014/main" id="{300853B5-1C68-4E73-88CA-686FD1312B55}"/>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20</a:t>
            </a:fld>
            <a:endParaRPr lang="en-GB"/>
          </a:p>
        </p:txBody>
      </p:sp>
      <p:pic>
        <p:nvPicPr>
          <p:cNvPr id="6" name="Picture 5">
            <a:extLst>
              <a:ext uri="{FF2B5EF4-FFF2-40B4-BE49-F238E27FC236}">
                <a16:creationId xmlns:a16="http://schemas.microsoft.com/office/drawing/2014/main" id="{6CC30009-1AFB-4CB6-88CF-99DAC53416D2}"/>
              </a:ext>
            </a:extLst>
          </p:cNvPr>
          <p:cNvPicPr>
            <a:picLocks noChangeAspect="1"/>
          </p:cNvPicPr>
          <p:nvPr/>
        </p:nvPicPr>
        <p:blipFill>
          <a:blip r:embed="rId2"/>
          <a:stretch>
            <a:fillRect/>
          </a:stretch>
        </p:blipFill>
        <p:spPr>
          <a:xfrm>
            <a:off x="2015306" y="849494"/>
            <a:ext cx="4229467" cy="3139712"/>
          </a:xfrm>
          <a:prstGeom prst="rect">
            <a:avLst/>
          </a:prstGeom>
        </p:spPr>
      </p:pic>
      <p:pic>
        <p:nvPicPr>
          <p:cNvPr id="7" name="Picture 6">
            <a:extLst>
              <a:ext uri="{FF2B5EF4-FFF2-40B4-BE49-F238E27FC236}">
                <a16:creationId xmlns:a16="http://schemas.microsoft.com/office/drawing/2014/main" id="{B2F666DB-46C8-73B8-8DE9-FCB8608C7BEB}"/>
              </a:ext>
            </a:extLst>
          </p:cNvPr>
          <p:cNvPicPr>
            <a:picLocks noChangeAspect="1"/>
          </p:cNvPicPr>
          <p:nvPr/>
        </p:nvPicPr>
        <p:blipFill>
          <a:blip r:embed="rId3"/>
          <a:stretch>
            <a:fillRect/>
          </a:stretch>
        </p:blipFill>
        <p:spPr>
          <a:xfrm>
            <a:off x="6658753" y="86683"/>
            <a:ext cx="2362405" cy="2552921"/>
          </a:xfrm>
          <a:prstGeom prst="rect">
            <a:avLst/>
          </a:prstGeom>
        </p:spPr>
      </p:pic>
    </p:spTree>
    <p:extLst>
      <p:ext uri="{BB962C8B-B14F-4D97-AF65-F5344CB8AC3E}">
        <p14:creationId xmlns:p14="http://schemas.microsoft.com/office/powerpoint/2010/main" val="292981516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A552ACE-21BD-C1BB-1B50-DD72198D464A}"/>
              </a:ext>
            </a:extLst>
          </p:cNvPr>
          <p:cNvSpPr>
            <a:spLocks noGrp="1"/>
          </p:cNvSpPr>
          <p:nvPr>
            <p:ph type="body" idx="1"/>
          </p:nvPr>
        </p:nvSpPr>
        <p:spPr>
          <a:xfrm>
            <a:off x="-408737" y="1313927"/>
            <a:ext cx="8520600" cy="3829573"/>
          </a:xfrm>
        </p:spPr>
        <p:txBody>
          <a:bodyPr/>
          <a:lstStyle/>
          <a:p>
            <a:pPr marL="114300" indent="0" algn="ctr">
              <a:buNone/>
            </a:pPr>
            <a:r>
              <a:rPr lang="en-GB" sz="5400" dirty="0"/>
              <a:t>Resources you can </a:t>
            </a:r>
          </a:p>
          <a:p>
            <a:pPr marL="114300" indent="0" algn="ctr">
              <a:buNone/>
            </a:pPr>
            <a:r>
              <a:rPr lang="en-GB" sz="5400" dirty="0"/>
              <a:t>use at home</a:t>
            </a:r>
          </a:p>
        </p:txBody>
      </p:sp>
      <p:sp>
        <p:nvSpPr>
          <p:cNvPr id="4" name="Slide Number Placeholder 3">
            <a:extLst>
              <a:ext uri="{FF2B5EF4-FFF2-40B4-BE49-F238E27FC236}">
                <a16:creationId xmlns:a16="http://schemas.microsoft.com/office/drawing/2014/main" id="{7EAE114B-4CF0-DBB9-7F65-E1B5131C143F}"/>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21</a:t>
            </a:fld>
            <a:endParaRPr lang="en-GB"/>
          </a:p>
        </p:txBody>
      </p:sp>
    </p:spTree>
    <p:extLst>
      <p:ext uri="{BB962C8B-B14F-4D97-AF65-F5344CB8AC3E}">
        <p14:creationId xmlns:p14="http://schemas.microsoft.com/office/powerpoint/2010/main" val="31492922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33C58-1F9D-78BD-EF86-565F2648EA96}"/>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6F1E34F8-F539-C799-8BAE-9686E85E1ECB}"/>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F3501A4C-62C5-E2D5-EED1-E300113913AA}"/>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22</a:t>
            </a:fld>
            <a:endParaRPr lang="en-GB"/>
          </a:p>
        </p:txBody>
      </p:sp>
      <p:pic>
        <p:nvPicPr>
          <p:cNvPr id="6" name="Picture 5">
            <a:extLst>
              <a:ext uri="{FF2B5EF4-FFF2-40B4-BE49-F238E27FC236}">
                <a16:creationId xmlns:a16="http://schemas.microsoft.com/office/drawing/2014/main" id="{FD3FE78A-5519-43D5-D6C3-4A967A48D3CE}"/>
              </a:ext>
            </a:extLst>
          </p:cNvPr>
          <p:cNvPicPr>
            <a:picLocks noChangeAspect="1"/>
          </p:cNvPicPr>
          <p:nvPr/>
        </p:nvPicPr>
        <p:blipFill>
          <a:blip r:embed="rId2"/>
          <a:stretch>
            <a:fillRect/>
          </a:stretch>
        </p:blipFill>
        <p:spPr>
          <a:xfrm>
            <a:off x="617033" y="152427"/>
            <a:ext cx="6423103" cy="4642597"/>
          </a:xfrm>
          <a:prstGeom prst="rect">
            <a:avLst/>
          </a:prstGeom>
        </p:spPr>
      </p:pic>
    </p:spTree>
    <p:extLst>
      <p:ext uri="{BB962C8B-B14F-4D97-AF65-F5344CB8AC3E}">
        <p14:creationId xmlns:p14="http://schemas.microsoft.com/office/powerpoint/2010/main" val="3969984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3ED1954-F155-00E2-C8DE-5368CD02CAA0}"/>
              </a:ext>
            </a:extLst>
          </p:cNvPr>
          <p:cNvSpPr>
            <a:spLocks noGrp="1"/>
          </p:cNvSpPr>
          <p:nvPr>
            <p:ph type="body" idx="1"/>
          </p:nvPr>
        </p:nvSpPr>
        <p:spPr>
          <a:xfrm>
            <a:off x="81241" y="0"/>
            <a:ext cx="8520600" cy="3829573"/>
          </a:xfrm>
        </p:spPr>
        <p:txBody>
          <a:bodyPr/>
          <a:lstStyle/>
          <a:p>
            <a:pPr marL="114300" indent="0">
              <a:buNone/>
            </a:pPr>
            <a:r>
              <a:rPr lang="en-GB" dirty="0">
                <a:hlinkClick r:id="rId2"/>
              </a:rPr>
              <a:t>https://www.bbc.co.uk/bitesize/articles/z97rdnb#zwt8239</a:t>
            </a:r>
            <a:endParaRPr lang="en-GB" dirty="0"/>
          </a:p>
          <a:p>
            <a:pPr marL="114300" indent="0">
              <a:buNone/>
            </a:pPr>
            <a:r>
              <a:rPr lang="en-GB" dirty="0">
                <a:hlinkClick r:id="rId3"/>
              </a:rPr>
              <a:t>https://www.bbc.co.uk/teach/topics/cnep90jwjj7t</a:t>
            </a:r>
            <a:endParaRPr lang="en-GB" dirty="0"/>
          </a:p>
          <a:p>
            <a:pPr marL="114300" indent="0">
              <a:buNone/>
            </a:pPr>
            <a:endParaRPr lang="en-GB" dirty="0"/>
          </a:p>
        </p:txBody>
      </p:sp>
      <p:sp>
        <p:nvSpPr>
          <p:cNvPr id="4" name="Slide Number Placeholder 3">
            <a:extLst>
              <a:ext uri="{FF2B5EF4-FFF2-40B4-BE49-F238E27FC236}">
                <a16:creationId xmlns:a16="http://schemas.microsoft.com/office/drawing/2014/main" id="{80E38B1F-EFEE-7861-5789-D94FB899A98F}"/>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23</a:t>
            </a:fld>
            <a:endParaRPr lang="en-GB"/>
          </a:p>
        </p:txBody>
      </p:sp>
      <p:pic>
        <p:nvPicPr>
          <p:cNvPr id="6" name="Picture 5">
            <a:extLst>
              <a:ext uri="{FF2B5EF4-FFF2-40B4-BE49-F238E27FC236}">
                <a16:creationId xmlns:a16="http://schemas.microsoft.com/office/drawing/2014/main" id="{16A8F356-6C9B-AFD5-1CED-B21896986766}"/>
              </a:ext>
            </a:extLst>
          </p:cNvPr>
          <p:cNvPicPr>
            <a:picLocks noChangeAspect="1"/>
          </p:cNvPicPr>
          <p:nvPr/>
        </p:nvPicPr>
        <p:blipFill>
          <a:blip r:embed="rId4"/>
          <a:stretch>
            <a:fillRect/>
          </a:stretch>
        </p:blipFill>
        <p:spPr>
          <a:xfrm>
            <a:off x="279114" y="777989"/>
            <a:ext cx="7013784" cy="4150850"/>
          </a:xfrm>
          <a:prstGeom prst="rect">
            <a:avLst/>
          </a:prstGeom>
        </p:spPr>
      </p:pic>
    </p:spTree>
    <p:extLst>
      <p:ext uri="{BB962C8B-B14F-4D97-AF65-F5344CB8AC3E}">
        <p14:creationId xmlns:p14="http://schemas.microsoft.com/office/powerpoint/2010/main" val="33801756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83295-2FF7-9CDD-5159-C03E239692E9}"/>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AD474CE9-5EFD-72D3-C24F-F06FEC592C0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A2FD111A-87AB-9CC9-94F4-3BDD7F6B7641}"/>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24</a:t>
            </a:fld>
            <a:endParaRPr lang="en-GB"/>
          </a:p>
        </p:txBody>
      </p:sp>
      <p:pic>
        <p:nvPicPr>
          <p:cNvPr id="6" name="Picture 5">
            <a:extLst>
              <a:ext uri="{FF2B5EF4-FFF2-40B4-BE49-F238E27FC236}">
                <a16:creationId xmlns:a16="http://schemas.microsoft.com/office/drawing/2014/main" id="{E120FEC8-35C6-530D-CB8A-30A2F0CD3AEB}"/>
              </a:ext>
            </a:extLst>
          </p:cNvPr>
          <p:cNvPicPr>
            <a:picLocks noChangeAspect="1"/>
          </p:cNvPicPr>
          <p:nvPr/>
        </p:nvPicPr>
        <p:blipFill>
          <a:blip r:embed="rId2"/>
          <a:stretch>
            <a:fillRect/>
          </a:stretch>
        </p:blipFill>
        <p:spPr>
          <a:xfrm>
            <a:off x="848106" y="0"/>
            <a:ext cx="7447788" cy="5143500"/>
          </a:xfrm>
          <a:prstGeom prst="rect">
            <a:avLst/>
          </a:prstGeom>
        </p:spPr>
      </p:pic>
    </p:spTree>
    <p:extLst>
      <p:ext uri="{BB962C8B-B14F-4D97-AF65-F5344CB8AC3E}">
        <p14:creationId xmlns:p14="http://schemas.microsoft.com/office/powerpoint/2010/main" val="16513393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3B0647-A2FF-5E92-1157-527746590574}"/>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8122A195-FC8B-3AAB-E38C-4F7AF8CA073F}"/>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DEBF96A-0729-A603-6362-30B6ED728EA4}"/>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25</a:t>
            </a:fld>
            <a:endParaRPr lang="en-GB"/>
          </a:p>
        </p:txBody>
      </p:sp>
      <p:pic>
        <p:nvPicPr>
          <p:cNvPr id="6" name="Picture 5">
            <a:extLst>
              <a:ext uri="{FF2B5EF4-FFF2-40B4-BE49-F238E27FC236}">
                <a16:creationId xmlns:a16="http://schemas.microsoft.com/office/drawing/2014/main" id="{AF5898B4-E1B7-B08B-E74C-603C96161C51}"/>
              </a:ext>
            </a:extLst>
          </p:cNvPr>
          <p:cNvPicPr>
            <a:picLocks noChangeAspect="1"/>
          </p:cNvPicPr>
          <p:nvPr/>
        </p:nvPicPr>
        <p:blipFill>
          <a:blip r:embed="rId2"/>
          <a:stretch>
            <a:fillRect/>
          </a:stretch>
        </p:blipFill>
        <p:spPr>
          <a:xfrm>
            <a:off x="311700" y="82338"/>
            <a:ext cx="7313097" cy="5143500"/>
          </a:xfrm>
          <a:prstGeom prst="rect">
            <a:avLst/>
          </a:prstGeom>
        </p:spPr>
      </p:pic>
    </p:spTree>
    <p:extLst>
      <p:ext uri="{BB962C8B-B14F-4D97-AF65-F5344CB8AC3E}">
        <p14:creationId xmlns:p14="http://schemas.microsoft.com/office/powerpoint/2010/main" val="18924731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4423D-73B3-EC1B-196E-757A77B02147}"/>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33CF9A37-2673-E30D-98F6-32320156B14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5A412D6C-844A-F4BA-5F7F-0A3178D4D247}"/>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26</a:t>
            </a:fld>
            <a:endParaRPr lang="en-GB"/>
          </a:p>
        </p:txBody>
      </p:sp>
      <p:pic>
        <p:nvPicPr>
          <p:cNvPr id="6" name="Picture 5">
            <a:extLst>
              <a:ext uri="{FF2B5EF4-FFF2-40B4-BE49-F238E27FC236}">
                <a16:creationId xmlns:a16="http://schemas.microsoft.com/office/drawing/2014/main" id="{31BFB64C-7544-57F8-9BAE-3DB52ED680B1}"/>
              </a:ext>
            </a:extLst>
          </p:cNvPr>
          <p:cNvPicPr>
            <a:picLocks noChangeAspect="1"/>
          </p:cNvPicPr>
          <p:nvPr/>
        </p:nvPicPr>
        <p:blipFill>
          <a:blip r:embed="rId2"/>
          <a:stretch>
            <a:fillRect/>
          </a:stretch>
        </p:blipFill>
        <p:spPr>
          <a:xfrm>
            <a:off x="774031" y="455030"/>
            <a:ext cx="6199581" cy="3949168"/>
          </a:xfrm>
          <a:prstGeom prst="rect">
            <a:avLst/>
          </a:prstGeom>
        </p:spPr>
      </p:pic>
    </p:spTree>
    <p:extLst>
      <p:ext uri="{BB962C8B-B14F-4D97-AF65-F5344CB8AC3E}">
        <p14:creationId xmlns:p14="http://schemas.microsoft.com/office/powerpoint/2010/main" val="30658746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F25A8-81E7-9736-1D56-E07053A2E686}"/>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6CD60ECE-7639-0E20-1EFF-019AB9EE664A}"/>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25927A3-6597-5FB0-4375-3FB9B0B92584}"/>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GB" smtClean="0"/>
              <a:t>27</a:t>
            </a:fld>
            <a:endParaRPr lang="en-GB"/>
          </a:p>
        </p:txBody>
      </p:sp>
      <p:pic>
        <p:nvPicPr>
          <p:cNvPr id="6" name="Picture 5">
            <a:extLst>
              <a:ext uri="{FF2B5EF4-FFF2-40B4-BE49-F238E27FC236}">
                <a16:creationId xmlns:a16="http://schemas.microsoft.com/office/drawing/2014/main" id="{BE390E32-7E15-573D-A098-2D43D5627537}"/>
              </a:ext>
            </a:extLst>
          </p:cNvPr>
          <p:cNvPicPr>
            <a:picLocks noChangeAspect="1"/>
          </p:cNvPicPr>
          <p:nvPr/>
        </p:nvPicPr>
        <p:blipFill>
          <a:blip r:embed="rId2"/>
          <a:stretch>
            <a:fillRect/>
          </a:stretch>
        </p:blipFill>
        <p:spPr>
          <a:xfrm>
            <a:off x="508003" y="0"/>
            <a:ext cx="7087214" cy="5113463"/>
          </a:xfrm>
          <a:prstGeom prst="rect">
            <a:avLst/>
          </a:prstGeom>
        </p:spPr>
      </p:pic>
    </p:spTree>
    <p:extLst>
      <p:ext uri="{BB962C8B-B14F-4D97-AF65-F5344CB8AC3E}">
        <p14:creationId xmlns:p14="http://schemas.microsoft.com/office/powerpoint/2010/main" val="593287909"/>
      </p:ext>
    </p:extLst>
  </p:cSld>
  <p:clrMapOvr>
    <a:masterClrMapping/>
  </p:clrMapOvr>
</p:sld>
</file>

<file path=ppt/theme/theme1.xml><?xml version="1.0" encoding="utf-8"?>
<a:theme xmlns:a="http://schemas.openxmlformats.org/drawingml/2006/main" name="Facet">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D18FEFE8E218744A71FF1D055E47D9C" ma:contentTypeVersion="14" ma:contentTypeDescription="Create a new document." ma:contentTypeScope="" ma:versionID="d34271ba69a0717ff3dbe6409789b474">
  <xsd:schema xmlns:xsd="http://www.w3.org/2001/XMLSchema" xmlns:xs="http://www.w3.org/2001/XMLSchema" xmlns:p="http://schemas.microsoft.com/office/2006/metadata/properties" xmlns:ns2="e150e231-9599-46b4-b2ca-d37c46b77010" xmlns:ns3="bde6459b-e1e7-4a97-b8bb-80233e19178c" targetNamespace="http://schemas.microsoft.com/office/2006/metadata/properties" ma:root="true" ma:fieldsID="c1e499ab61ffc88f85960902a84df977" ns2:_="" ns3:_="">
    <xsd:import namespace="e150e231-9599-46b4-b2ca-d37c46b77010"/>
    <xsd:import namespace="bde6459b-e1e7-4a97-b8bb-80233e19178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150e231-9599-46b4-b2ca-d37c46b7701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b8e94bc3-016d-4abc-93fa-f7f828e3ee5e"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de6459b-e1e7-4a97-b8bb-80233e19178c"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119910e5-ce0d-43c6-9051-931fc8b7f136}" ma:internalName="TaxCatchAll" ma:showField="CatchAllData" ma:web="bde6459b-e1e7-4a97-b8bb-80233e19178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bde6459b-e1e7-4a97-b8bb-80233e19178c" xsi:nil="true"/>
    <lcf76f155ced4ddcb4097134ff3c332f xmlns="e150e231-9599-46b4-b2ca-d37c46b7701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0FE4A88-C887-4B89-A379-52C507A81B91}"/>
</file>

<file path=customXml/itemProps2.xml><?xml version="1.0" encoding="utf-8"?>
<ds:datastoreItem xmlns:ds="http://schemas.openxmlformats.org/officeDocument/2006/customXml" ds:itemID="{806EF1CE-05F9-4D24-AF6E-C87337420ECC}">
  <ds:schemaRefs>
    <ds:schemaRef ds:uri="http://schemas.microsoft.com/sharepoint/v3/contenttype/forms"/>
  </ds:schemaRefs>
</ds:datastoreItem>
</file>

<file path=customXml/itemProps3.xml><?xml version="1.0" encoding="utf-8"?>
<ds:datastoreItem xmlns:ds="http://schemas.openxmlformats.org/officeDocument/2006/customXml" ds:itemID="{9234D893-CA86-4097-B74B-261F9C509934}">
  <ds:schemaRefs>
    <ds:schemaRef ds:uri="http://schemas.microsoft.com/office/2006/metadata/properties"/>
    <ds:schemaRef ds:uri="http://schemas.microsoft.com/office/infopath/2007/PartnerControls"/>
    <ds:schemaRef ds:uri="bde6459b-e1e7-4a97-b8bb-80233e19178c"/>
    <ds:schemaRef ds:uri="e150e231-9599-46b4-b2ca-d37c46b77010"/>
  </ds:schemaRefs>
</ds:datastoreItem>
</file>

<file path=docProps/app.xml><?xml version="1.0" encoding="utf-8"?>
<Properties xmlns="http://schemas.openxmlformats.org/officeDocument/2006/extended-properties" xmlns:vt="http://schemas.openxmlformats.org/officeDocument/2006/docPropsVTypes">
  <Template>Facet</Template>
  <TotalTime>67</TotalTime>
  <Words>1712</Words>
  <Application>Microsoft Office PowerPoint</Application>
  <PresentationFormat>On-screen Show (16:9)</PresentationFormat>
  <Paragraphs>169</Paragraphs>
  <Slides>27</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27</vt:i4>
      </vt:variant>
    </vt:vector>
  </HeadingPairs>
  <TitlesOfParts>
    <vt:vector size="32" baseType="lpstr">
      <vt:lpstr>Nunito</vt:lpstr>
      <vt:lpstr>Arial</vt:lpstr>
      <vt:lpstr>Trebuchet MS</vt:lpstr>
      <vt:lpstr>Wingdings 3</vt:lpstr>
      <vt:lpstr>Facet</vt:lpstr>
      <vt:lpstr>PowerPoint Presentation</vt:lpstr>
      <vt:lpstr>PowerPoint Presentation</vt:lpstr>
      <vt:lpstr>PowerPoint Presentation</vt:lpstr>
      <vt:lpstr>PowerPoint Presentation</vt:lpstr>
      <vt:lpstr>PowerPoint Presentation</vt:lpstr>
      <vt:lpstr>Counting and looking for patterns</vt:lpstr>
      <vt:lpstr>Repeated addition</vt:lpstr>
      <vt:lpstr>Multiplication is commutative</vt:lpstr>
      <vt:lpstr>Multiplication is the inverse of division</vt:lpstr>
      <vt:lpstr>Fact families</vt:lpstr>
      <vt:lpstr>Using known facts</vt:lpstr>
      <vt:lpstr>PowerPoint Presentation</vt:lpstr>
      <vt:lpstr>PowerPoint Presentation</vt:lpstr>
      <vt:lpstr>Important information about multiplication tables check (MTC)</vt:lpstr>
      <vt:lpstr>When the check will take place</vt:lpstr>
      <vt:lpstr>How the check is carried out</vt:lpstr>
      <vt:lpstr>The check questions</vt:lpstr>
      <vt:lpstr>More information about the questions</vt:lpstr>
      <vt:lpstr>PowerPoint Presentation</vt:lpstr>
      <vt:lpstr>Lets have a go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Hannah Searle - Work</dc:creator>
  <cp:lastModifiedBy>Gemma Uphill</cp:lastModifiedBy>
  <cp:revision>4</cp:revision>
  <dcterms:modified xsi:type="dcterms:W3CDTF">2025-10-03T07:10:12Z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0x0101001D18FEFE8E218744A71FF1D055E47D9C</vt:lpwstr>
  </property>
  <property fmtid="{D5CDD505-2E9C-101B-9397-08002B2CF9AE}" pid="3" name="MediaServiceImageTags">
    <vt:lpwstr/>
  </property>
</Properties>
</file>